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2"/>
  </p:notesMasterIdLst>
  <p:sldIdLst>
    <p:sldId id="3580" r:id="rId2"/>
    <p:sldId id="256" r:id="rId3"/>
    <p:sldId id="3581" r:id="rId4"/>
    <p:sldId id="3582" r:id="rId5"/>
    <p:sldId id="3583" r:id="rId6"/>
    <p:sldId id="3584" r:id="rId7"/>
    <p:sldId id="3585" r:id="rId8"/>
    <p:sldId id="3586" r:id="rId9"/>
    <p:sldId id="3587"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8E96D1-33ED-4A07-9987-C6ED87A0A144}" v="2" dt="2022-09-20T07:34:15.4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fadzwa Chirigo" userId="6694284c-3c37-4e2f-acf2-136c6f8e5d3b" providerId="ADAL" clId="{A28E96D1-33ED-4A07-9987-C6ED87A0A144}"/>
    <pc:docChg chg="custSel modSld">
      <pc:chgData name="Tafadzwa Chirigo" userId="6694284c-3c37-4e2f-acf2-136c6f8e5d3b" providerId="ADAL" clId="{A28E96D1-33ED-4A07-9987-C6ED87A0A144}" dt="2022-09-20T07:35:38.426" v="253" actId="1076"/>
      <pc:docMkLst>
        <pc:docMk/>
      </pc:docMkLst>
      <pc:sldChg chg="modSp mod">
        <pc:chgData name="Tafadzwa Chirigo" userId="6694284c-3c37-4e2f-acf2-136c6f8e5d3b" providerId="ADAL" clId="{A28E96D1-33ED-4A07-9987-C6ED87A0A144}" dt="2022-09-19T14:42:52.577" v="215" actId="14100"/>
        <pc:sldMkLst>
          <pc:docMk/>
          <pc:sldMk cId="3219984229" sldId="256"/>
        </pc:sldMkLst>
        <pc:spChg chg="mod">
          <ac:chgData name="Tafadzwa Chirigo" userId="6694284c-3c37-4e2f-acf2-136c6f8e5d3b" providerId="ADAL" clId="{A28E96D1-33ED-4A07-9987-C6ED87A0A144}" dt="2022-09-19T14:42:43.115" v="210" actId="14100"/>
          <ac:spMkLst>
            <pc:docMk/>
            <pc:sldMk cId="3219984229" sldId="256"/>
            <ac:spMk id="2" creationId="{CD45FE29-9B55-8711-C409-F9712052AF0E}"/>
          </ac:spMkLst>
        </pc:spChg>
        <pc:spChg chg="mod">
          <ac:chgData name="Tafadzwa Chirigo" userId="6694284c-3c37-4e2f-acf2-136c6f8e5d3b" providerId="ADAL" clId="{A28E96D1-33ED-4A07-9987-C6ED87A0A144}" dt="2022-09-19T14:42:52.577" v="215" actId="14100"/>
          <ac:spMkLst>
            <pc:docMk/>
            <pc:sldMk cId="3219984229" sldId="256"/>
            <ac:spMk id="3" creationId="{7B6C6844-8150-D2EB-B608-833050817E19}"/>
          </ac:spMkLst>
        </pc:spChg>
      </pc:sldChg>
      <pc:sldChg chg="modSp">
        <pc:chgData name="Tafadzwa Chirigo" userId="6694284c-3c37-4e2f-acf2-136c6f8e5d3b" providerId="ADAL" clId="{A28E96D1-33ED-4A07-9987-C6ED87A0A144}" dt="2022-09-19T14:38:43.865" v="0"/>
        <pc:sldMkLst>
          <pc:docMk/>
          <pc:sldMk cId="3975049954" sldId="266"/>
        </pc:sldMkLst>
        <pc:spChg chg="mod">
          <ac:chgData name="Tafadzwa Chirigo" userId="6694284c-3c37-4e2f-acf2-136c6f8e5d3b" providerId="ADAL" clId="{A28E96D1-33ED-4A07-9987-C6ED87A0A144}" dt="2022-09-19T14:38:43.865" v="0"/>
          <ac:spMkLst>
            <pc:docMk/>
            <pc:sldMk cId="3975049954" sldId="266"/>
            <ac:spMk id="2" creationId="{88CD977D-1CB2-4F61-8684-7AFEC0766F1F}"/>
          </ac:spMkLst>
        </pc:spChg>
        <pc:spChg chg="mod">
          <ac:chgData name="Tafadzwa Chirigo" userId="6694284c-3c37-4e2f-acf2-136c6f8e5d3b" providerId="ADAL" clId="{A28E96D1-33ED-4A07-9987-C6ED87A0A144}" dt="2022-09-19T14:38:43.865" v="0"/>
          <ac:spMkLst>
            <pc:docMk/>
            <pc:sldMk cId="3975049954" sldId="266"/>
            <ac:spMk id="3" creationId="{B3A72066-2B64-49F9-86BC-BA5A88007CC9}"/>
          </ac:spMkLst>
        </pc:spChg>
      </pc:sldChg>
      <pc:sldChg chg="addSp modSp mod">
        <pc:chgData name="Tafadzwa Chirigo" userId="6694284c-3c37-4e2f-acf2-136c6f8e5d3b" providerId="ADAL" clId="{A28E96D1-33ED-4A07-9987-C6ED87A0A144}" dt="2022-09-20T07:35:38.426" v="253" actId="1076"/>
        <pc:sldMkLst>
          <pc:docMk/>
          <pc:sldMk cId="1786277334" sldId="3580"/>
        </pc:sldMkLst>
        <pc:spChg chg="add mod">
          <ac:chgData name="Tafadzwa Chirigo" userId="6694284c-3c37-4e2f-acf2-136c6f8e5d3b" providerId="ADAL" clId="{A28E96D1-33ED-4A07-9987-C6ED87A0A144}" dt="2022-09-20T07:35:38.426" v="253" actId="1076"/>
          <ac:spMkLst>
            <pc:docMk/>
            <pc:sldMk cId="1786277334" sldId="3580"/>
            <ac:spMk id="6" creationId="{792961B6-18FD-D816-4637-38CB5B10EBAC}"/>
          </ac:spMkLst>
        </pc:spChg>
      </pc:sldChg>
      <pc:sldChg chg="modSp mod">
        <pc:chgData name="Tafadzwa Chirigo" userId="6694284c-3c37-4e2f-acf2-136c6f8e5d3b" providerId="ADAL" clId="{A28E96D1-33ED-4A07-9987-C6ED87A0A144}" dt="2022-09-19T14:40:33.795" v="130" actId="20577"/>
        <pc:sldMkLst>
          <pc:docMk/>
          <pc:sldMk cId="3329688413" sldId="3587"/>
        </pc:sldMkLst>
        <pc:spChg chg="mod">
          <ac:chgData name="Tafadzwa Chirigo" userId="6694284c-3c37-4e2f-acf2-136c6f8e5d3b" providerId="ADAL" clId="{A28E96D1-33ED-4A07-9987-C6ED87A0A144}" dt="2022-09-19T14:40:33.795" v="130" actId="20577"/>
          <ac:spMkLst>
            <pc:docMk/>
            <pc:sldMk cId="3329688413" sldId="3587"/>
            <ac:spMk id="3" creationId="{B2A4E831-3AD3-9F8F-6A13-BB0C7DA4400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DB05BE-CE6C-4420-A40E-6E4F5C97AC75}" type="datetimeFigureOut">
              <a:rPr lang="en-US" smtClean="0"/>
              <a:t>9/20/2022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1ECF7A-1241-4E6A-8D23-89E6BD1D7FAA}" type="slidenum">
              <a:rPr lang="en-US" smtClean="0"/>
              <a:t>‹#›</a:t>
            </a:fld>
            <a:endParaRPr lang="en-US"/>
          </a:p>
        </p:txBody>
      </p:sp>
    </p:spTree>
    <p:extLst>
      <p:ext uri="{BB962C8B-B14F-4D97-AF65-F5344CB8AC3E}">
        <p14:creationId xmlns:p14="http://schemas.microsoft.com/office/powerpoint/2010/main" val="2945646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ZW"/>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6A9557-45F3-4419-B95E-3215727806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8064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0C95192-C653-4357-8BD2-FCC23CED95E4}"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82712-2C76-4589-8D6E-8719442460E2}" type="slidenum">
              <a:rPr lang="en-US" smtClean="0"/>
              <a:t>‹#›</a:t>
            </a:fld>
            <a:endParaRPr lang="en-US"/>
          </a:p>
        </p:txBody>
      </p:sp>
    </p:spTree>
    <p:extLst>
      <p:ext uri="{BB962C8B-B14F-4D97-AF65-F5344CB8AC3E}">
        <p14:creationId xmlns:p14="http://schemas.microsoft.com/office/powerpoint/2010/main" val="3993991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C95192-C653-4357-8BD2-FCC23CED95E4}"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82712-2C76-4589-8D6E-8719442460E2}" type="slidenum">
              <a:rPr lang="en-US" smtClean="0"/>
              <a:t>‹#›</a:t>
            </a:fld>
            <a:endParaRPr lang="en-US"/>
          </a:p>
        </p:txBody>
      </p:sp>
    </p:spTree>
    <p:extLst>
      <p:ext uri="{BB962C8B-B14F-4D97-AF65-F5344CB8AC3E}">
        <p14:creationId xmlns:p14="http://schemas.microsoft.com/office/powerpoint/2010/main" val="197520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C95192-C653-4357-8BD2-FCC23CED95E4}"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82712-2C76-4589-8D6E-8719442460E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1369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C95192-C653-4357-8BD2-FCC23CED95E4}"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82712-2C76-4589-8D6E-8719442460E2}" type="slidenum">
              <a:rPr lang="en-US" smtClean="0"/>
              <a:t>‹#›</a:t>
            </a:fld>
            <a:endParaRPr lang="en-US"/>
          </a:p>
        </p:txBody>
      </p:sp>
    </p:spTree>
    <p:extLst>
      <p:ext uri="{BB962C8B-B14F-4D97-AF65-F5344CB8AC3E}">
        <p14:creationId xmlns:p14="http://schemas.microsoft.com/office/powerpoint/2010/main" val="2177106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C95192-C653-4357-8BD2-FCC23CED95E4}"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82712-2C76-4589-8D6E-8719442460E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33919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C95192-C653-4357-8BD2-FCC23CED95E4}"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82712-2C76-4589-8D6E-8719442460E2}" type="slidenum">
              <a:rPr lang="en-US" smtClean="0"/>
              <a:t>‹#›</a:t>
            </a:fld>
            <a:endParaRPr lang="en-US"/>
          </a:p>
        </p:txBody>
      </p:sp>
    </p:spTree>
    <p:extLst>
      <p:ext uri="{BB962C8B-B14F-4D97-AF65-F5344CB8AC3E}">
        <p14:creationId xmlns:p14="http://schemas.microsoft.com/office/powerpoint/2010/main" val="36265760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C95192-C653-4357-8BD2-FCC23CED95E4}"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82712-2C76-4589-8D6E-8719442460E2}" type="slidenum">
              <a:rPr lang="en-US" smtClean="0"/>
              <a:t>‹#›</a:t>
            </a:fld>
            <a:endParaRPr lang="en-US"/>
          </a:p>
        </p:txBody>
      </p:sp>
    </p:spTree>
    <p:extLst>
      <p:ext uri="{BB962C8B-B14F-4D97-AF65-F5344CB8AC3E}">
        <p14:creationId xmlns:p14="http://schemas.microsoft.com/office/powerpoint/2010/main" val="12584763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C95192-C653-4357-8BD2-FCC23CED95E4}"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82712-2C76-4589-8D6E-8719442460E2}" type="slidenum">
              <a:rPr lang="en-US" smtClean="0"/>
              <a:t>‹#›</a:t>
            </a:fld>
            <a:endParaRPr lang="en-US"/>
          </a:p>
        </p:txBody>
      </p:sp>
    </p:spTree>
    <p:extLst>
      <p:ext uri="{BB962C8B-B14F-4D97-AF65-F5344CB8AC3E}">
        <p14:creationId xmlns:p14="http://schemas.microsoft.com/office/powerpoint/2010/main" val="2556063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C95192-C653-4357-8BD2-FCC23CED95E4}"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82712-2C76-4589-8D6E-8719442460E2}" type="slidenum">
              <a:rPr lang="en-US" smtClean="0"/>
              <a:t>‹#›</a:t>
            </a:fld>
            <a:endParaRPr lang="en-US"/>
          </a:p>
        </p:txBody>
      </p:sp>
    </p:spTree>
    <p:extLst>
      <p:ext uri="{BB962C8B-B14F-4D97-AF65-F5344CB8AC3E}">
        <p14:creationId xmlns:p14="http://schemas.microsoft.com/office/powerpoint/2010/main" val="1059632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C95192-C653-4357-8BD2-FCC23CED95E4}"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82712-2C76-4589-8D6E-8719442460E2}" type="slidenum">
              <a:rPr lang="en-US" smtClean="0"/>
              <a:t>‹#›</a:t>
            </a:fld>
            <a:endParaRPr lang="en-US"/>
          </a:p>
        </p:txBody>
      </p:sp>
    </p:spTree>
    <p:extLst>
      <p:ext uri="{BB962C8B-B14F-4D97-AF65-F5344CB8AC3E}">
        <p14:creationId xmlns:p14="http://schemas.microsoft.com/office/powerpoint/2010/main" val="575294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C95192-C653-4357-8BD2-FCC23CED95E4}" type="datetimeFigureOut">
              <a:rPr lang="en-US" smtClean="0"/>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882712-2C76-4589-8D6E-8719442460E2}" type="slidenum">
              <a:rPr lang="en-US" smtClean="0"/>
              <a:t>‹#›</a:t>
            </a:fld>
            <a:endParaRPr lang="en-US"/>
          </a:p>
        </p:txBody>
      </p:sp>
    </p:spTree>
    <p:extLst>
      <p:ext uri="{BB962C8B-B14F-4D97-AF65-F5344CB8AC3E}">
        <p14:creationId xmlns:p14="http://schemas.microsoft.com/office/powerpoint/2010/main" val="1043615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C95192-C653-4357-8BD2-FCC23CED95E4}" type="datetimeFigureOut">
              <a:rPr lang="en-US" smtClean="0"/>
              <a:t>9/20/2022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882712-2C76-4589-8D6E-8719442460E2}" type="slidenum">
              <a:rPr lang="en-US" smtClean="0"/>
              <a:t>‹#›</a:t>
            </a:fld>
            <a:endParaRPr lang="en-US"/>
          </a:p>
        </p:txBody>
      </p:sp>
    </p:spTree>
    <p:extLst>
      <p:ext uri="{BB962C8B-B14F-4D97-AF65-F5344CB8AC3E}">
        <p14:creationId xmlns:p14="http://schemas.microsoft.com/office/powerpoint/2010/main" val="3204733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C95192-C653-4357-8BD2-FCC23CED95E4}" type="datetimeFigureOut">
              <a:rPr lang="en-US" smtClean="0"/>
              <a:t>9/20/2022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882712-2C76-4589-8D6E-8719442460E2}" type="slidenum">
              <a:rPr lang="en-US" smtClean="0"/>
              <a:t>‹#›</a:t>
            </a:fld>
            <a:endParaRPr lang="en-US"/>
          </a:p>
        </p:txBody>
      </p:sp>
    </p:spTree>
    <p:extLst>
      <p:ext uri="{BB962C8B-B14F-4D97-AF65-F5344CB8AC3E}">
        <p14:creationId xmlns:p14="http://schemas.microsoft.com/office/powerpoint/2010/main" val="2171466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C95192-C653-4357-8BD2-FCC23CED95E4}" type="datetimeFigureOut">
              <a:rPr lang="en-US" smtClean="0"/>
              <a:t>9/20/2022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882712-2C76-4589-8D6E-8719442460E2}" type="slidenum">
              <a:rPr lang="en-US" smtClean="0"/>
              <a:t>‹#›</a:t>
            </a:fld>
            <a:endParaRPr lang="en-US"/>
          </a:p>
        </p:txBody>
      </p:sp>
    </p:spTree>
    <p:extLst>
      <p:ext uri="{BB962C8B-B14F-4D97-AF65-F5344CB8AC3E}">
        <p14:creationId xmlns:p14="http://schemas.microsoft.com/office/powerpoint/2010/main" val="2831154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C95192-C653-4357-8BD2-FCC23CED95E4}" type="datetimeFigureOut">
              <a:rPr lang="en-US" smtClean="0"/>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882712-2C76-4589-8D6E-8719442460E2}" type="slidenum">
              <a:rPr lang="en-US" smtClean="0"/>
              <a:t>‹#›</a:t>
            </a:fld>
            <a:endParaRPr lang="en-US"/>
          </a:p>
        </p:txBody>
      </p:sp>
    </p:spTree>
    <p:extLst>
      <p:ext uri="{BB962C8B-B14F-4D97-AF65-F5344CB8AC3E}">
        <p14:creationId xmlns:p14="http://schemas.microsoft.com/office/powerpoint/2010/main" val="3985879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C95192-C653-4357-8BD2-FCC23CED95E4}" type="datetimeFigureOut">
              <a:rPr lang="en-US" smtClean="0"/>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882712-2C76-4589-8D6E-8719442460E2}" type="slidenum">
              <a:rPr lang="en-US" smtClean="0"/>
              <a:t>‹#›</a:t>
            </a:fld>
            <a:endParaRPr lang="en-US"/>
          </a:p>
        </p:txBody>
      </p:sp>
    </p:spTree>
    <p:extLst>
      <p:ext uri="{BB962C8B-B14F-4D97-AF65-F5344CB8AC3E}">
        <p14:creationId xmlns:p14="http://schemas.microsoft.com/office/powerpoint/2010/main" val="4253259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A801475-E807-4340-B169-177A9D3035C3}" type="datetimeFigureOut">
              <a:rPr lang="en-US" smtClean="0"/>
              <a:t>9/20/2022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03381E5-CF67-4B61-B532-1AC0A6E1687A}" type="slidenum">
              <a:rPr lang="en-US" smtClean="0"/>
              <a:t>‹#›</a:t>
            </a:fld>
            <a:endParaRPr lang="en-US"/>
          </a:p>
        </p:txBody>
      </p:sp>
    </p:spTree>
    <p:extLst>
      <p:ext uri="{BB962C8B-B14F-4D97-AF65-F5344CB8AC3E}">
        <p14:creationId xmlns:p14="http://schemas.microsoft.com/office/powerpoint/2010/main" val="321064843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81D15A4-2F22-4157-B9BC-B80F2EB27774}"/>
              </a:ext>
            </a:extLst>
          </p:cNvPr>
          <p:cNvSpPr/>
          <p:nvPr/>
        </p:nvSpPr>
        <p:spPr>
          <a:xfrm>
            <a:off x="1588" y="2230161"/>
            <a:ext cx="12188825" cy="1813696"/>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799" dirty="0">
                <a:solidFill>
                  <a:prstClr val="white"/>
                </a:solidFill>
                <a:latin typeface="Calibri" panose="020F0502020204030204"/>
              </a:rPr>
              <a:t>OPHID Invitation to Supplier Registration 2022</a:t>
            </a:r>
            <a:endParaRPr kumimoji="0" lang="en-ZW" sz="4799"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3" name="Pictur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64361" y="5654305"/>
            <a:ext cx="2354740" cy="1112059"/>
          </a:xfrm>
          <a:prstGeom prst="rect">
            <a:avLst/>
          </a:prstGeom>
        </p:spPr>
      </p:pic>
      <p:pic>
        <p:nvPicPr>
          <p:cNvPr id="7" name="Content Placeholder 12" descr="C:\Users\Placxedes\AppData\Local\Microsoft\Windows\Temporary Internet Files\Content.Outlook\6BQDP4CM\MoHCW logo.jpg"/>
          <p:cNvPicPr>
            <a:picLocks/>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10204558" y="256026"/>
            <a:ext cx="918967" cy="1157578"/>
          </a:xfrm>
          <a:prstGeom prst="rect">
            <a:avLst/>
          </a:prstGeom>
          <a:noFill/>
          <a:ln>
            <a:noFill/>
          </a:ln>
        </p:spPr>
      </p:pic>
      <p:sp>
        <p:nvSpPr>
          <p:cNvPr id="4" name="AutoShape 2" descr="Image result for hot off the press"/>
          <p:cNvSpPr>
            <a:spLocks noChangeAspect="1" noChangeArrowheads="1"/>
          </p:cNvSpPr>
          <p:nvPr/>
        </p:nvSpPr>
        <p:spPr bwMode="auto">
          <a:xfrm>
            <a:off x="157122" y="-1606827"/>
            <a:ext cx="3447152" cy="3361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16" tIns="45708" rIns="91416" bIns="45708"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W" sz="3599"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1" name="Picture 10">
            <a:extLst>
              <a:ext uri="{FF2B5EF4-FFF2-40B4-BE49-F238E27FC236}">
                <a16:creationId xmlns:a16="http://schemas.microsoft.com/office/drawing/2014/main" id="{73D721B0-D926-4477-85EC-30A7A14E5205}"/>
              </a:ext>
            </a:extLst>
          </p:cNvPr>
          <p:cNvPicPr/>
          <p:nvPr/>
        </p:nvPicPr>
        <p:blipFill>
          <a:blip r:embed="rId5">
            <a:extLst>
              <a:ext uri="{28A0092B-C50C-407E-A947-70E740481C1C}">
                <a14:useLocalDpi xmlns:a14="http://schemas.microsoft.com/office/drawing/2010/main" val="0"/>
              </a:ext>
            </a:extLst>
          </a:blip>
          <a:stretch>
            <a:fillRect/>
          </a:stretch>
        </p:blipFill>
        <p:spPr>
          <a:xfrm>
            <a:off x="4979815" y="6126581"/>
            <a:ext cx="2747433" cy="422540"/>
          </a:xfrm>
          <a:prstGeom prst="rect">
            <a:avLst/>
          </a:prstGeom>
        </p:spPr>
      </p:pic>
      <p:sp>
        <p:nvSpPr>
          <p:cNvPr id="8" name="TextBox 7">
            <a:extLst>
              <a:ext uri="{FF2B5EF4-FFF2-40B4-BE49-F238E27FC236}">
                <a16:creationId xmlns:a16="http://schemas.microsoft.com/office/drawing/2014/main" id="{A8C4BE23-4A28-4C09-A4E0-D683ED3D43CA}"/>
              </a:ext>
            </a:extLst>
          </p:cNvPr>
          <p:cNvSpPr txBox="1"/>
          <p:nvPr/>
        </p:nvSpPr>
        <p:spPr>
          <a:xfrm>
            <a:off x="1587" y="4018808"/>
            <a:ext cx="12188825" cy="523220"/>
          </a:xfrm>
          <a:prstGeom prst="rect">
            <a:avLst/>
          </a:prstGeom>
          <a:solidFill>
            <a:srgbClr val="FF0000">
              <a:alpha val="55000"/>
            </a:srgb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W" sz="2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0" name="Picture 9" descr="Logo&#10;&#10;Description automatically generated">
            <a:extLst>
              <a:ext uri="{FF2B5EF4-FFF2-40B4-BE49-F238E27FC236}">
                <a16:creationId xmlns:a16="http://schemas.microsoft.com/office/drawing/2014/main" id="{6DDAFCED-C9AC-465B-93F2-90BC9F02888D}"/>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684726" y="128684"/>
            <a:ext cx="1812813" cy="1183348"/>
          </a:xfrm>
          <a:prstGeom prst="rect">
            <a:avLst/>
          </a:prstGeom>
        </p:spPr>
      </p:pic>
      <p:pic>
        <p:nvPicPr>
          <p:cNvPr id="12" name="image4.png">
            <a:extLst>
              <a:ext uri="{FF2B5EF4-FFF2-40B4-BE49-F238E27FC236}">
                <a16:creationId xmlns:a16="http://schemas.microsoft.com/office/drawing/2014/main" id="{C16D1D24-AA3E-434E-9133-CF66E44087F3}"/>
              </a:ext>
            </a:extLst>
          </p:cNvPr>
          <p:cNvPicPr/>
          <p:nvPr/>
        </p:nvPicPr>
        <p:blipFill>
          <a:blip r:embed="rId7"/>
          <a:srcRect/>
          <a:stretch>
            <a:fillRect/>
          </a:stretch>
        </p:blipFill>
        <p:spPr>
          <a:xfrm>
            <a:off x="10204558" y="5929649"/>
            <a:ext cx="1166499" cy="836715"/>
          </a:xfrm>
          <a:prstGeom prst="rect">
            <a:avLst/>
          </a:prstGeom>
          <a:ln/>
        </p:spPr>
      </p:pic>
      <p:pic>
        <p:nvPicPr>
          <p:cNvPr id="13" name="Picture 12">
            <a:extLst>
              <a:ext uri="{FF2B5EF4-FFF2-40B4-BE49-F238E27FC236}">
                <a16:creationId xmlns:a16="http://schemas.microsoft.com/office/drawing/2014/main" id="{3EFD28E9-110B-4C31-8941-C0088645B252}"/>
              </a:ext>
            </a:extLst>
          </p:cNvPr>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4979815" y="351571"/>
            <a:ext cx="2854411" cy="1093881"/>
          </a:xfrm>
          <a:prstGeom prst="rect">
            <a:avLst/>
          </a:prstGeom>
          <a:noFill/>
          <a:ln>
            <a:noFill/>
          </a:ln>
        </p:spPr>
      </p:pic>
      <p:sp>
        <p:nvSpPr>
          <p:cNvPr id="5" name="TextBox 4">
            <a:extLst>
              <a:ext uri="{FF2B5EF4-FFF2-40B4-BE49-F238E27FC236}">
                <a16:creationId xmlns:a16="http://schemas.microsoft.com/office/drawing/2014/main" id="{E08E3151-F01A-4E25-9D63-BB8C074D8919}"/>
              </a:ext>
            </a:extLst>
          </p:cNvPr>
          <p:cNvSpPr txBox="1"/>
          <p:nvPr/>
        </p:nvSpPr>
        <p:spPr>
          <a:xfrm>
            <a:off x="4809731" y="4081187"/>
            <a:ext cx="3194577" cy="461665"/>
          </a:xfrm>
          <a:prstGeom prst="rect">
            <a:avLst/>
          </a:prstGeom>
          <a:noFill/>
        </p:spPr>
        <p:txBody>
          <a:bodyPr wrap="square" rtlCol="0">
            <a:spAutoFit/>
          </a:bodyPr>
          <a:lstStyle/>
          <a:p>
            <a:r>
              <a:rPr lang="en-US" sz="2400" b="1" dirty="0"/>
              <a:t>20 SEPTEMBER 2022</a:t>
            </a:r>
            <a:endParaRPr lang="en-ZW" sz="2400" b="1" dirty="0"/>
          </a:p>
        </p:txBody>
      </p:sp>
      <p:sp>
        <p:nvSpPr>
          <p:cNvPr id="6" name="TextBox 5">
            <a:extLst>
              <a:ext uri="{FF2B5EF4-FFF2-40B4-BE49-F238E27FC236}">
                <a16:creationId xmlns:a16="http://schemas.microsoft.com/office/drawing/2014/main" id="{792961B6-18FD-D816-4637-38CB5B10EBAC}"/>
              </a:ext>
            </a:extLst>
          </p:cNvPr>
          <p:cNvSpPr txBox="1"/>
          <p:nvPr/>
        </p:nvSpPr>
        <p:spPr>
          <a:xfrm>
            <a:off x="9522691" y="4451835"/>
            <a:ext cx="2669309" cy="646331"/>
          </a:xfrm>
          <a:prstGeom prst="rect">
            <a:avLst/>
          </a:prstGeom>
          <a:noFill/>
        </p:spPr>
        <p:txBody>
          <a:bodyPr wrap="square" rtlCol="0">
            <a:spAutoFit/>
          </a:bodyPr>
          <a:lstStyle/>
          <a:p>
            <a:r>
              <a:rPr lang="en-US" b="1" i="1" dirty="0"/>
              <a:t>Tafadzwa Chirigo</a:t>
            </a:r>
          </a:p>
          <a:p>
            <a:r>
              <a:rPr lang="en-US" b="1" i="1" dirty="0"/>
              <a:t>Finance Analyst</a:t>
            </a:r>
          </a:p>
        </p:txBody>
      </p:sp>
    </p:spTree>
    <p:extLst>
      <p:ext uri="{BB962C8B-B14F-4D97-AF65-F5344CB8AC3E}">
        <p14:creationId xmlns:p14="http://schemas.microsoft.com/office/powerpoint/2010/main" val="1786277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D977D-1CB2-4F61-8684-7AFEC0766F1F}"/>
              </a:ext>
            </a:extLst>
          </p:cNvPr>
          <p:cNvSpPr>
            <a:spLocks noGrp="1"/>
          </p:cNvSpPr>
          <p:nvPr>
            <p:ph type="title"/>
          </p:nvPr>
        </p:nvSpPr>
        <p:spPr/>
        <p:txBody>
          <a:bodyPr/>
          <a:lstStyle/>
          <a:p>
            <a:pPr algn="ctr"/>
            <a:r>
              <a:rPr lang="en-US" dirty="0"/>
              <a:t>End</a:t>
            </a:r>
          </a:p>
        </p:txBody>
      </p:sp>
      <p:sp>
        <p:nvSpPr>
          <p:cNvPr id="3" name="Content Placeholder 2">
            <a:extLst>
              <a:ext uri="{FF2B5EF4-FFF2-40B4-BE49-F238E27FC236}">
                <a16:creationId xmlns:a16="http://schemas.microsoft.com/office/drawing/2014/main" id="{B3A72066-2B64-49F9-86BC-BA5A88007CC9}"/>
              </a:ext>
            </a:extLst>
          </p:cNvPr>
          <p:cNvSpPr>
            <a:spLocks noGrp="1"/>
          </p:cNvSpPr>
          <p:nvPr>
            <p:ph idx="1"/>
          </p:nvPr>
        </p:nvSpPr>
        <p:spPr/>
        <p:txBody>
          <a:bodyPr/>
          <a:lstStyle/>
          <a:p>
            <a:pPr marL="0" indent="0" algn="ctr">
              <a:buNone/>
            </a:pPr>
            <a:r>
              <a:rPr lang="en-US" dirty="0"/>
              <a:t>Thank you</a:t>
            </a:r>
          </a:p>
        </p:txBody>
      </p:sp>
    </p:spTree>
    <p:extLst>
      <p:ext uri="{BB962C8B-B14F-4D97-AF65-F5344CB8AC3E}">
        <p14:creationId xmlns:p14="http://schemas.microsoft.com/office/powerpoint/2010/main" val="3975049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5FE29-9B55-8711-C409-F9712052AF0E}"/>
              </a:ext>
            </a:extLst>
          </p:cNvPr>
          <p:cNvSpPr>
            <a:spLocks noGrp="1"/>
          </p:cNvSpPr>
          <p:nvPr>
            <p:ph type="ctrTitle"/>
          </p:nvPr>
        </p:nvSpPr>
        <p:spPr>
          <a:xfrm>
            <a:off x="1507067" y="2404534"/>
            <a:ext cx="7766936" cy="624993"/>
          </a:xfrm>
        </p:spPr>
        <p:txBody>
          <a:bodyPr/>
          <a:lstStyle/>
          <a:p>
            <a:r>
              <a:rPr lang="en-US" dirty="0"/>
              <a:t>Supplier Contract</a:t>
            </a:r>
          </a:p>
        </p:txBody>
      </p:sp>
      <p:sp>
        <p:nvSpPr>
          <p:cNvPr id="3" name="Subtitle 2">
            <a:extLst>
              <a:ext uri="{FF2B5EF4-FFF2-40B4-BE49-F238E27FC236}">
                <a16:creationId xmlns:a16="http://schemas.microsoft.com/office/drawing/2014/main" id="{7B6C6844-8150-D2EB-B608-833050817E19}"/>
              </a:ext>
            </a:extLst>
          </p:cNvPr>
          <p:cNvSpPr>
            <a:spLocks noGrp="1"/>
          </p:cNvSpPr>
          <p:nvPr>
            <p:ph type="subTitle" idx="1"/>
          </p:nvPr>
        </p:nvSpPr>
        <p:spPr>
          <a:xfrm>
            <a:off x="1507067" y="3325091"/>
            <a:ext cx="8071042" cy="2050473"/>
          </a:xfrm>
        </p:spPr>
        <p:txBody>
          <a:bodyPr>
            <a:normAutofit/>
          </a:bodyPr>
          <a:lstStyle/>
          <a:p>
            <a:pPr marL="342900" indent="-342900" algn="l">
              <a:buFont typeface="Arial" panose="020B0604020202020204" pitchFamily="34" charset="0"/>
              <a:buChar char="•"/>
            </a:pPr>
            <a:r>
              <a:rPr lang="en-US" dirty="0"/>
              <a:t>A contract shall be signed by both client (OPHID) on one part and the supplier on the other part which shall be binding on both parties for the provision of goods or services from USD$2,000.00 upwards and for any other circumstances where OPHID determines this to be necessary .</a:t>
            </a:r>
          </a:p>
          <a:p>
            <a:pPr marL="342900" indent="-342900" algn="l">
              <a:buFont typeface="Arial" panose="020B0604020202020204" pitchFamily="34" charset="0"/>
              <a:buChar char="•"/>
            </a:pPr>
            <a:r>
              <a:rPr lang="en-US" dirty="0"/>
              <a:t>This is a requirement to be observed for all such purchases.</a:t>
            </a:r>
          </a:p>
          <a:p>
            <a:pPr marL="342900" indent="-342900" algn="l">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219984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14642-08AB-62F1-A3EE-7A0C871CE3D5}"/>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CAD35A9C-F6DD-743D-4A9F-AB55DE9AA3EF}"/>
              </a:ext>
            </a:extLst>
          </p:cNvPr>
          <p:cNvSpPr>
            <a:spLocks noGrp="1"/>
          </p:cNvSpPr>
          <p:nvPr>
            <p:ph idx="1"/>
          </p:nvPr>
        </p:nvSpPr>
        <p:spPr/>
        <p:txBody>
          <a:bodyPr/>
          <a:lstStyle/>
          <a:p>
            <a:r>
              <a:rPr lang="en-US" dirty="0"/>
              <a:t>The goods or services to be provided are defined</a:t>
            </a:r>
          </a:p>
          <a:p>
            <a:r>
              <a:rPr lang="en-US" dirty="0"/>
              <a:t>The specific products are to be included in the Purchase Order</a:t>
            </a:r>
          </a:p>
          <a:p>
            <a:r>
              <a:rPr lang="en-US" dirty="0"/>
              <a:t>The purchase Order forms part of the Contract and the two should be read together</a:t>
            </a:r>
          </a:p>
          <a:p>
            <a:pPr marL="0" indent="0">
              <a:buNone/>
            </a:pPr>
            <a:endParaRPr lang="en-US" dirty="0"/>
          </a:p>
        </p:txBody>
      </p:sp>
    </p:spTree>
    <p:extLst>
      <p:ext uri="{BB962C8B-B14F-4D97-AF65-F5344CB8AC3E}">
        <p14:creationId xmlns:p14="http://schemas.microsoft.com/office/powerpoint/2010/main" val="3227577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743DB-18F0-85E0-274A-A474617B91FA}"/>
              </a:ext>
            </a:extLst>
          </p:cNvPr>
          <p:cNvSpPr>
            <a:spLocks noGrp="1"/>
          </p:cNvSpPr>
          <p:nvPr>
            <p:ph type="title"/>
          </p:nvPr>
        </p:nvSpPr>
        <p:spPr/>
        <p:txBody>
          <a:bodyPr/>
          <a:lstStyle/>
          <a:p>
            <a:r>
              <a:rPr lang="en-US" dirty="0"/>
              <a:t>Timeframes</a:t>
            </a:r>
          </a:p>
        </p:txBody>
      </p:sp>
      <p:sp>
        <p:nvSpPr>
          <p:cNvPr id="3" name="Content Placeholder 2">
            <a:extLst>
              <a:ext uri="{FF2B5EF4-FFF2-40B4-BE49-F238E27FC236}">
                <a16:creationId xmlns:a16="http://schemas.microsoft.com/office/drawing/2014/main" id="{4F380ADE-03D2-7AD3-6069-832BF5F7E016}"/>
              </a:ext>
            </a:extLst>
          </p:cNvPr>
          <p:cNvSpPr>
            <a:spLocks noGrp="1"/>
          </p:cNvSpPr>
          <p:nvPr>
            <p:ph idx="1"/>
          </p:nvPr>
        </p:nvSpPr>
        <p:spPr/>
        <p:txBody>
          <a:bodyPr/>
          <a:lstStyle/>
          <a:p>
            <a:r>
              <a:rPr lang="en-US" dirty="0"/>
              <a:t>Contract is alive from date of issuance of the purchase order.</a:t>
            </a:r>
          </a:p>
          <a:p>
            <a:r>
              <a:rPr lang="en-US" dirty="0"/>
              <a:t>Contract self terminates on end of the date specified in the Purchase Order</a:t>
            </a:r>
          </a:p>
          <a:p>
            <a:r>
              <a:rPr lang="en-US" dirty="0"/>
              <a:t>Extension of the contract is purely at discretion of the client/ OPHID</a:t>
            </a:r>
          </a:p>
          <a:p>
            <a:r>
              <a:rPr lang="en-US" dirty="0"/>
              <a:t>It should not be assumed that the extension is automatic without getting express extension from OPHID</a:t>
            </a:r>
          </a:p>
          <a:p>
            <a:r>
              <a:rPr lang="en-US" dirty="0"/>
              <a:t>Delivery of goods and services thus should happen and be completed within the set timeframes</a:t>
            </a:r>
          </a:p>
          <a:p>
            <a:endParaRPr lang="en-US" dirty="0"/>
          </a:p>
        </p:txBody>
      </p:sp>
    </p:spTree>
    <p:extLst>
      <p:ext uri="{BB962C8B-B14F-4D97-AF65-F5344CB8AC3E}">
        <p14:creationId xmlns:p14="http://schemas.microsoft.com/office/powerpoint/2010/main" val="3166122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F995C-9924-5DAD-B15C-F2F6B94C3EEB}"/>
              </a:ext>
            </a:extLst>
          </p:cNvPr>
          <p:cNvSpPr>
            <a:spLocks noGrp="1"/>
          </p:cNvSpPr>
          <p:nvPr>
            <p:ph type="title"/>
          </p:nvPr>
        </p:nvSpPr>
        <p:spPr/>
        <p:txBody>
          <a:bodyPr/>
          <a:lstStyle/>
          <a:p>
            <a:r>
              <a:rPr lang="en-US" dirty="0"/>
              <a:t>Rates and Prices</a:t>
            </a:r>
          </a:p>
        </p:txBody>
      </p:sp>
      <p:sp>
        <p:nvSpPr>
          <p:cNvPr id="3" name="Content Placeholder 2">
            <a:extLst>
              <a:ext uri="{FF2B5EF4-FFF2-40B4-BE49-F238E27FC236}">
                <a16:creationId xmlns:a16="http://schemas.microsoft.com/office/drawing/2014/main" id="{683EE006-F080-1924-DB2F-B81F9B9BAE63}"/>
              </a:ext>
            </a:extLst>
          </p:cNvPr>
          <p:cNvSpPr>
            <a:spLocks noGrp="1"/>
          </p:cNvSpPr>
          <p:nvPr>
            <p:ph idx="1"/>
          </p:nvPr>
        </p:nvSpPr>
        <p:spPr/>
        <p:txBody>
          <a:bodyPr>
            <a:normAutofit/>
          </a:bodyPr>
          <a:lstStyle/>
          <a:p>
            <a:r>
              <a:rPr lang="en-US" dirty="0"/>
              <a:t>Details of state of goods or services to be provided are included in the Purchase Order</a:t>
            </a:r>
          </a:p>
          <a:p>
            <a:r>
              <a:rPr lang="en-US" dirty="0"/>
              <a:t>Prices agreed and location of products delivery details are all provided in the purchase order</a:t>
            </a:r>
          </a:p>
          <a:p>
            <a:r>
              <a:rPr lang="en-US" dirty="0"/>
              <a:t>Payment to suppliers is by way of electronic funds transfer on the bank account provided and detailed on the supplier invoice.</a:t>
            </a:r>
          </a:p>
          <a:p>
            <a:r>
              <a:rPr lang="en-US" dirty="0"/>
              <a:t>Invoice should follow the format acceptable to OPHID as provided in the template attached as an annex to the contract</a:t>
            </a:r>
          </a:p>
          <a:p>
            <a:r>
              <a:rPr lang="en-US" dirty="0"/>
              <a:t>Payment is made after the goods have been delivered, invoice issued, and a certificate of completion issued by the Client.</a:t>
            </a:r>
          </a:p>
          <a:p>
            <a:endParaRPr lang="en-US" dirty="0"/>
          </a:p>
        </p:txBody>
      </p:sp>
    </p:spTree>
    <p:extLst>
      <p:ext uri="{BB962C8B-B14F-4D97-AF65-F5344CB8AC3E}">
        <p14:creationId xmlns:p14="http://schemas.microsoft.com/office/powerpoint/2010/main" val="1031760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198-477E-23A4-EE4F-6615B0FCF8D1}"/>
              </a:ext>
            </a:extLst>
          </p:cNvPr>
          <p:cNvSpPr>
            <a:spLocks noGrp="1"/>
          </p:cNvSpPr>
          <p:nvPr>
            <p:ph type="title"/>
          </p:nvPr>
        </p:nvSpPr>
        <p:spPr/>
        <p:txBody>
          <a:bodyPr/>
          <a:lstStyle/>
          <a:p>
            <a:r>
              <a:rPr lang="en-US" dirty="0"/>
              <a:t>Goods Specifications</a:t>
            </a:r>
          </a:p>
        </p:txBody>
      </p:sp>
      <p:sp>
        <p:nvSpPr>
          <p:cNvPr id="3" name="Content Placeholder 2">
            <a:extLst>
              <a:ext uri="{FF2B5EF4-FFF2-40B4-BE49-F238E27FC236}">
                <a16:creationId xmlns:a16="http://schemas.microsoft.com/office/drawing/2014/main" id="{A4A6A23D-8A43-C48E-659E-7BA43E1E7C48}"/>
              </a:ext>
            </a:extLst>
          </p:cNvPr>
          <p:cNvSpPr>
            <a:spLocks noGrp="1"/>
          </p:cNvSpPr>
          <p:nvPr>
            <p:ph idx="1"/>
          </p:nvPr>
        </p:nvSpPr>
        <p:spPr/>
        <p:txBody>
          <a:bodyPr>
            <a:normAutofit fontScale="85000" lnSpcReduction="20000"/>
          </a:bodyPr>
          <a:lstStyle/>
          <a:p>
            <a:r>
              <a:rPr lang="en-US" sz="2400" dirty="0"/>
              <a:t>Specifications, requirements and descriptions must meet those on the Purchase Order</a:t>
            </a:r>
          </a:p>
          <a:p>
            <a:r>
              <a:rPr lang="en-US" sz="2400" dirty="0"/>
              <a:t>A sample for verification must be provided and the client must verify the sample compliant in writing. Only those certification of sample that are in writing trigger full delivery. </a:t>
            </a:r>
          </a:p>
          <a:p>
            <a:r>
              <a:rPr lang="en-US" sz="2400" dirty="0"/>
              <a:t>Goods must be of satisfactory quality, fit for purpose and equal in all respects to the relevant samples provided and certified by the Client.</a:t>
            </a:r>
          </a:p>
          <a:p>
            <a:r>
              <a:rPr lang="en-US" sz="2400" dirty="0"/>
              <a:t>Client has right to perform any tests, inspections, </a:t>
            </a:r>
            <a:r>
              <a:rPr lang="en-US" sz="2400" dirty="0" err="1"/>
              <a:t>etc</a:t>
            </a:r>
            <a:r>
              <a:rPr lang="en-US" sz="2400" dirty="0"/>
              <a:t>, following which the client is entitled to reject all goods that do not conform to the proposal, submitted sample or are not fit for purpose. </a:t>
            </a:r>
          </a:p>
          <a:p>
            <a:r>
              <a:rPr lang="en-US" sz="2400" dirty="0"/>
              <a:t>Goods must be provided with clear labels, including care and storage instructions as appropriate. </a:t>
            </a:r>
          </a:p>
        </p:txBody>
      </p:sp>
    </p:spTree>
    <p:extLst>
      <p:ext uri="{BB962C8B-B14F-4D97-AF65-F5344CB8AC3E}">
        <p14:creationId xmlns:p14="http://schemas.microsoft.com/office/powerpoint/2010/main" val="3702736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F26CB-D48F-C306-B7A6-C1240B54BDB1}"/>
              </a:ext>
            </a:extLst>
          </p:cNvPr>
          <p:cNvSpPr>
            <a:spLocks noGrp="1"/>
          </p:cNvSpPr>
          <p:nvPr>
            <p:ph type="title"/>
          </p:nvPr>
        </p:nvSpPr>
        <p:spPr/>
        <p:txBody>
          <a:bodyPr/>
          <a:lstStyle/>
          <a:p>
            <a:r>
              <a:rPr lang="en-US" dirty="0"/>
              <a:t>Obligation of the parties</a:t>
            </a:r>
          </a:p>
        </p:txBody>
      </p:sp>
      <p:sp>
        <p:nvSpPr>
          <p:cNvPr id="3" name="Content Placeholder 2">
            <a:extLst>
              <a:ext uri="{FF2B5EF4-FFF2-40B4-BE49-F238E27FC236}">
                <a16:creationId xmlns:a16="http://schemas.microsoft.com/office/drawing/2014/main" id="{C7CB7B07-C594-6849-CC05-E3C239DED947}"/>
              </a:ext>
            </a:extLst>
          </p:cNvPr>
          <p:cNvSpPr>
            <a:spLocks noGrp="1"/>
          </p:cNvSpPr>
          <p:nvPr>
            <p:ph idx="1"/>
          </p:nvPr>
        </p:nvSpPr>
        <p:spPr/>
        <p:txBody>
          <a:bodyPr/>
          <a:lstStyle/>
          <a:p>
            <a:pPr marL="0" indent="0">
              <a:buNone/>
            </a:pPr>
            <a:r>
              <a:rPr lang="en-US" i="1" dirty="0"/>
              <a:t>Supplier</a:t>
            </a:r>
          </a:p>
          <a:p>
            <a:r>
              <a:rPr lang="en-US" dirty="0"/>
              <a:t>Delivery of compliant goods or services within timelines</a:t>
            </a:r>
          </a:p>
          <a:p>
            <a:r>
              <a:rPr lang="en-US" dirty="0"/>
              <a:t>Meet all timelines and milestones agreed, and perform all obligations stipulated in compliance with applicable laws</a:t>
            </a:r>
          </a:p>
          <a:p>
            <a:r>
              <a:rPr lang="en-US" dirty="0"/>
              <a:t>Promptly notify Client of any challenges likely to cause material delay in delivery of goods before due date</a:t>
            </a:r>
          </a:p>
          <a:p>
            <a:r>
              <a:rPr lang="en-US" dirty="0"/>
              <a:t>Rectify any errors and cater for any costs of corrections</a:t>
            </a:r>
          </a:p>
        </p:txBody>
      </p:sp>
    </p:spTree>
    <p:extLst>
      <p:ext uri="{BB962C8B-B14F-4D97-AF65-F5344CB8AC3E}">
        <p14:creationId xmlns:p14="http://schemas.microsoft.com/office/powerpoint/2010/main" val="3026383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EC843-E83D-65FB-CEB6-2555A0D48DF2}"/>
              </a:ext>
            </a:extLst>
          </p:cNvPr>
          <p:cNvSpPr>
            <a:spLocks noGrp="1"/>
          </p:cNvSpPr>
          <p:nvPr>
            <p:ph type="title"/>
          </p:nvPr>
        </p:nvSpPr>
        <p:spPr/>
        <p:txBody>
          <a:bodyPr/>
          <a:lstStyle/>
          <a:p>
            <a:r>
              <a:rPr lang="en-US" dirty="0"/>
              <a:t>Obligation of the parties</a:t>
            </a:r>
          </a:p>
        </p:txBody>
      </p:sp>
      <p:sp>
        <p:nvSpPr>
          <p:cNvPr id="3" name="Content Placeholder 2">
            <a:extLst>
              <a:ext uri="{FF2B5EF4-FFF2-40B4-BE49-F238E27FC236}">
                <a16:creationId xmlns:a16="http://schemas.microsoft.com/office/drawing/2014/main" id="{F42F3712-4191-C719-0C76-A0C2A895AAC2}"/>
              </a:ext>
            </a:extLst>
          </p:cNvPr>
          <p:cNvSpPr>
            <a:spLocks noGrp="1"/>
          </p:cNvSpPr>
          <p:nvPr>
            <p:ph idx="1"/>
          </p:nvPr>
        </p:nvSpPr>
        <p:spPr/>
        <p:txBody>
          <a:bodyPr/>
          <a:lstStyle/>
          <a:p>
            <a:pPr marL="0" indent="0">
              <a:buNone/>
            </a:pPr>
            <a:r>
              <a:rPr lang="en-US" i="1" dirty="0"/>
              <a:t>Client</a:t>
            </a:r>
          </a:p>
          <a:p>
            <a:r>
              <a:rPr lang="en-US" dirty="0"/>
              <a:t>Provision of product specifications</a:t>
            </a:r>
          </a:p>
          <a:p>
            <a:r>
              <a:rPr lang="en-US" dirty="0"/>
              <a:t>Meet all deadlines agreed between the parties</a:t>
            </a:r>
          </a:p>
          <a:p>
            <a:r>
              <a:rPr lang="en-US" dirty="0"/>
              <a:t>Perform all obligations</a:t>
            </a:r>
          </a:p>
          <a:p>
            <a:r>
              <a:rPr lang="en-US" dirty="0"/>
              <a:t>Make payment for the goods in accordance with the awarded quotation.</a:t>
            </a:r>
          </a:p>
        </p:txBody>
      </p:sp>
    </p:spTree>
    <p:extLst>
      <p:ext uri="{BB962C8B-B14F-4D97-AF65-F5344CB8AC3E}">
        <p14:creationId xmlns:p14="http://schemas.microsoft.com/office/powerpoint/2010/main" val="1470513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F03C8-5550-C3EA-3CAC-6656310DED50}"/>
              </a:ext>
            </a:extLst>
          </p:cNvPr>
          <p:cNvSpPr>
            <a:spLocks noGrp="1"/>
          </p:cNvSpPr>
          <p:nvPr>
            <p:ph type="title"/>
          </p:nvPr>
        </p:nvSpPr>
        <p:spPr/>
        <p:txBody>
          <a:bodyPr/>
          <a:lstStyle/>
          <a:p>
            <a:r>
              <a:rPr lang="en-US" dirty="0"/>
              <a:t>Termination of Contract</a:t>
            </a:r>
          </a:p>
        </p:txBody>
      </p:sp>
      <p:sp>
        <p:nvSpPr>
          <p:cNvPr id="3" name="Content Placeholder 2">
            <a:extLst>
              <a:ext uri="{FF2B5EF4-FFF2-40B4-BE49-F238E27FC236}">
                <a16:creationId xmlns:a16="http://schemas.microsoft.com/office/drawing/2014/main" id="{B2A4E831-3AD3-9F8F-6A13-BB0C7DA44007}"/>
              </a:ext>
            </a:extLst>
          </p:cNvPr>
          <p:cNvSpPr>
            <a:spLocks noGrp="1"/>
          </p:cNvSpPr>
          <p:nvPr>
            <p:ph idx="1"/>
          </p:nvPr>
        </p:nvSpPr>
        <p:spPr/>
        <p:txBody>
          <a:bodyPr/>
          <a:lstStyle/>
          <a:p>
            <a:r>
              <a:rPr lang="en-US" dirty="0"/>
              <a:t>By either party by prior written notice during the contract period</a:t>
            </a:r>
          </a:p>
          <a:p>
            <a:r>
              <a:rPr lang="en-US" dirty="0"/>
              <a:t>In case of breach of contract, defaulting party is given seven days to remedy, </a:t>
            </a:r>
            <a:r>
              <a:rPr lang="en-US" dirty="0" err="1"/>
              <a:t>filure</a:t>
            </a:r>
            <a:r>
              <a:rPr lang="en-US" dirty="0"/>
              <a:t> which the aggrieved party shall have option to cancel the agreement</a:t>
            </a:r>
          </a:p>
          <a:p>
            <a:r>
              <a:rPr lang="en-US" dirty="0"/>
              <a:t>Effluxion of time set out in the Purchase order automatically terminates the contract and no extension either implied or otherwise is valid until reduced to writing and signed for by both parties</a:t>
            </a:r>
          </a:p>
          <a:p>
            <a:r>
              <a:rPr lang="en-US" dirty="0"/>
              <a:t>OPHID can cancel contract without any penalty if the supplier violates any of the provisions under Clause 8.</a:t>
            </a:r>
          </a:p>
          <a:p>
            <a:r>
              <a:rPr lang="en-US" dirty="0"/>
              <a:t>Supplier to read and understand every clause under 8: Standards of professional conduct, and every </a:t>
            </a:r>
            <a:r>
              <a:rPr lang="en-US"/>
              <a:t>other detail.</a:t>
            </a:r>
            <a:endParaRPr lang="en-US" dirty="0"/>
          </a:p>
        </p:txBody>
      </p:sp>
    </p:spTree>
    <p:extLst>
      <p:ext uri="{BB962C8B-B14F-4D97-AF65-F5344CB8AC3E}">
        <p14:creationId xmlns:p14="http://schemas.microsoft.com/office/powerpoint/2010/main" val="332968841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119</TotalTime>
  <Words>617</Words>
  <Application>Microsoft Office PowerPoint</Application>
  <PresentationFormat>Widescreen</PresentationFormat>
  <Paragraphs>50</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Trebuchet MS</vt:lpstr>
      <vt:lpstr>Wingdings 3</vt:lpstr>
      <vt:lpstr>Facet</vt:lpstr>
      <vt:lpstr>PowerPoint Presentation</vt:lpstr>
      <vt:lpstr>Supplier Contract</vt:lpstr>
      <vt:lpstr>Objectives</vt:lpstr>
      <vt:lpstr>Timeframes</vt:lpstr>
      <vt:lpstr>Rates and Prices</vt:lpstr>
      <vt:lpstr>Goods Specifications</vt:lpstr>
      <vt:lpstr>Obligation of the parties</vt:lpstr>
      <vt:lpstr>Obligation of the parties</vt:lpstr>
      <vt:lpstr>Termination of Contract</vt:lpstr>
      <vt:lpstr>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Tafadzwa Chirigo</dc:creator>
  <cp:lastModifiedBy>Tafadzwa Chirigo</cp:lastModifiedBy>
  <cp:revision>1</cp:revision>
  <dcterms:created xsi:type="dcterms:W3CDTF">2022-09-19T12:42:23Z</dcterms:created>
  <dcterms:modified xsi:type="dcterms:W3CDTF">2022-09-20T07:35:41Z</dcterms:modified>
</cp:coreProperties>
</file>