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11"/>
  </p:notesMasterIdLst>
  <p:sldIdLst>
    <p:sldId id="272" r:id="rId5"/>
    <p:sldId id="274" r:id="rId6"/>
    <p:sldId id="280" r:id="rId7"/>
    <p:sldId id="281" r:id="rId8"/>
    <p:sldId id="282"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mory Benjamin" initials="MB" lastIdx="1" clrIdx="0">
    <p:extLst>
      <p:ext uri="{19B8F6BF-5375-455C-9EA6-DF929625EA0E}">
        <p15:presenceInfo xmlns:p15="http://schemas.microsoft.com/office/powerpoint/2012/main" userId="S::mbenjamin@ophid.co.zw::24352e13-79c5-4e5a-9141-429da103838e" providerId="AD"/>
      </p:ext>
    </p:extLst>
  </p:cmAuthor>
  <p:cmAuthor id="2" name="Calvin  Chikede" initials="CC" lastIdx="1" clrIdx="1">
    <p:extLst>
      <p:ext uri="{19B8F6BF-5375-455C-9EA6-DF929625EA0E}">
        <p15:presenceInfo xmlns:p15="http://schemas.microsoft.com/office/powerpoint/2012/main" userId="S::cchikede@ophid.co.zw::63651239-9ef3-4539-ae62-ac04d95c78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D4E433-AD92-49E6-B646-286DC8E51E08}" v="680" dt="2022-09-19T12:24:41.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Chinzou" userId="75fccf3c-79cc-4741-854c-764c327c643b" providerId="ADAL" clId="{FDD4E433-AD92-49E6-B646-286DC8E51E08}"/>
    <pc:docChg chg="undo custSel addSld delSld modSld sldOrd">
      <pc:chgData name="Yvonne Chinzou" userId="75fccf3c-79cc-4741-854c-764c327c643b" providerId="ADAL" clId="{FDD4E433-AD92-49E6-B646-286DC8E51E08}" dt="2022-09-19T15:04:06.366" v="2420" actId="20577"/>
      <pc:docMkLst>
        <pc:docMk/>
      </pc:docMkLst>
      <pc:sldChg chg="del">
        <pc:chgData name="Yvonne Chinzou" userId="75fccf3c-79cc-4741-854c-764c327c643b" providerId="ADAL" clId="{FDD4E433-AD92-49E6-B646-286DC8E51E08}" dt="2022-09-19T12:33:43.688" v="834" actId="2696"/>
        <pc:sldMkLst>
          <pc:docMk/>
          <pc:sldMk cId="2371544407" sldId="257"/>
        </pc:sldMkLst>
      </pc:sldChg>
      <pc:sldChg chg="del">
        <pc:chgData name="Yvonne Chinzou" userId="75fccf3c-79cc-4741-854c-764c327c643b" providerId="ADAL" clId="{FDD4E433-AD92-49E6-B646-286DC8E51E08}" dt="2022-09-19T12:34:05.289" v="837" actId="2696"/>
        <pc:sldMkLst>
          <pc:docMk/>
          <pc:sldMk cId="301631665" sldId="258"/>
        </pc:sldMkLst>
      </pc:sldChg>
      <pc:sldChg chg="modSp mod">
        <pc:chgData name="Yvonne Chinzou" userId="75fccf3c-79cc-4741-854c-764c327c643b" providerId="ADAL" clId="{FDD4E433-AD92-49E6-B646-286DC8E51E08}" dt="2022-09-19T15:00:35.475" v="2347" actId="20577"/>
        <pc:sldMkLst>
          <pc:docMk/>
          <pc:sldMk cId="1602982263" sldId="272"/>
        </pc:sldMkLst>
        <pc:spChg chg="mod">
          <ac:chgData name="Yvonne Chinzou" userId="75fccf3c-79cc-4741-854c-764c327c643b" providerId="ADAL" clId="{FDD4E433-AD92-49E6-B646-286DC8E51E08}" dt="2022-09-19T13:07:49.240" v="2315" actId="20577"/>
          <ac:spMkLst>
            <pc:docMk/>
            <pc:sldMk cId="1602982263" sldId="272"/>
            <ac:spMk id="8" creationId="{A8C4BE23-4A28-4C09-A4E0-D683ED3D43CA}"/>
          </ac:spMkLst>
        </pc:spChg>
        <pc:spChg chg="mod">
          <ac:chgData name="Yvonne Chinzou" userId="75fccf3c-79cc-4741-854c-764c327c643b" providerId="ADAL" clId="{FDD4E433-AD92-49E6-B646-286DC8E51E08}" dt="2022-09-19T15:00:35.475" v="2347" actId="20577"/>
          <ac:spMkLst>
            <pc:docMk/>
            <pc:sldMk cId="1602982263" sldId="272"/>
            <ac:spMk id="14" creationId="{210EB2E5-639D-46D4-AB85-687F35617C46}"/>
          </ac:spMkLst>
        </pc:spChg>
      </pc:sldChg>
      <pc:sldChg chg="del">
        <pc:chgData name="Yvonne Chinzou" userId="75fccf3c-79cc-4741-854c-764c327c643b" providerId="ADAL" clId="{FDD4E433-AD92-49E6-B646-286DC8E51E08}" dt="2022-09-19T12:34:02.589" v="836" actId="2696"/>
        <pc:sldMkLst>
          <pc:docMk/>
          <pc:sldMk cId="3069460840" sldId="273"/>
        </pc:sldMkLst>
      </pc:sldChg>
      <pc:sldChg chg="modSp mod">
        <pc:chgData name="Yvonne Chinzou" userId="75fccf3c-79cc-4741-854c-764c327c643b" providerId="ADAL" clId="{FDD4E433-AD92-49E6-B646-286DC8E51E08}" dt="2022-09-19T13:09:09.252" v="2343" actId="113"/>
        <pc:sldMkLst>
          <pc:docMk/>
          <pc:sldMk cId="3362266378" sldId="274"/>
        </pc:sldMkLst>
        <pc:spChg chg="mod">
          <ac:chgData name="Yvonne Chinzou" userId="75fccf3c-79cc-4741-854c-764c327c643b" providerId="ADAL" clId="{FDD4E433-AD92-49E6-B646-286DC8E51E08}" dt="2022-09-19T13:09:09.252" v="2343" actId="113"/>
          <ac:spMkLst>
            <pc:docMk/>
            <pc:sldMk cId="3362266378" sldId="274"/>
            <ac:spMk id="5" creationId="{4356187F-F596-4370-A786-5D9744E57F49}"/>
          </ac:spMkLst>
        </pc:spChg>
        <pc:spChg chg="mod">
          <ac:chgData name="Yvonne Chinzou" userId="75fccf3c-79cc-4741-854c-764c327c643b" providerId="ADAL" clId="{FDD4E433-AD92-49E6-B646-286DC8E51E08}" dt="2022-09-19T13:08:58.525" v="2342" actId="108"/>
          <ac:spMkLst>
            <pc:docMk/>
            <pc:sldMk cId="3362266378" sldId="274"/>
            <ac:spMk id="6" creationId="{D4E11398-757B-4657-BBD7-CAC704751EEE}"/>
          </ac:spMkLst>
        </pc:spChg>
      </pc:sldChg>
      <pc:sldChg chg="del">
        <pc:chgData name="Yvonne Chinzou" userId="75fccf3c-79cc-4741-854c-764c327c643b" providerId="ADAL" clId="{FDD4E433-AD92-49E6-B646-286DC8E51E08}" dt="2022-09-19T13:00:20.929" v="2139" actId="2696"/>
        <pc:sldMkLst>
          <pc:docMk/>
          <pc:sldMk cId="976672003" sldId="275"/>
        </pc:sldMkLst>
      </pc:sldChg>
      <pc:sldChg chg="del">
        <pc:chgData name="Yvonne Chinzou" userId="75fccf3c-79cc-4741-854c-764c327c643b" providerId="ADAL" clId="{FDD4E433-AD92-49E6-B646-286DC8E51E08}" dt="2022-09-19T12:34:50.179" v="838" actId="2696"/>
        <pc:sldMkLst>
          <pc:docMk/>
          <pc:sldMk cId="1611923091" sldId="276"/>
        </pc:sldMkLst>
      </pc:sldChg>
      <pc:sldChg chg="del">
        <pc:chgData name="Yvonne Chinzou" userId="75fccf3c-79cc-4741-854c-764c327c643b" providerId="ADAL" clId="{FDD4E433-AD92-49E6-B646-286DC8E51E08}" dt="2022-09-19T12:34:54.598" v="839" actId="2696"/>
        <pc:sldMkLst>
          <pc:docMk/>
          <pc:sldMk cId="2845625232" sldId="277"/>
        </pc:sldMkLst>
      </pc:sldChg>
      <pc:sldChg chg="del">
        <pc:chgData name="Yvonne Chinzou" userId="75fccf3c-79cc-4741-854c-764c327c643b" providerId="ADAL" clId="{FDD4E433-AD92-49E6-B646-286DC8E51E08}" dt="2022-09-19T12:34:58.366" v="840" actId="2696"/>
        <pc:sldMkLst>
          <pc:docMk/>
          <pc:sldMk cId="2425272403" sldId="278"/>
        </pc:sldMkLst>
      </pc:sldChg>
      <pc:sldChg chg="del">
        <pc:chgData name="Yvonne Chinzou" userId="75fccf3c-79cc-4741-854c-764c327c643b" providerId="ADAL" clId="{FDD4E433-AD92-49E6-B646-286DC8E51E08}" dt="2022-09-19T12:33:58.277" v="835" actId="2696"/>
        <pc:sldMkLst>
          <pc:docMk/>
          <pc:sldMk cId="3806554968" sldId="279"/>
        </pc:sldMkLst>
      </pc:sldChg>
      <pc:sldChg chg="modSp new mod">
        <pc:chgData name="Yvonne Chinzou" userId="75fccf3c-79cc-4741-854c-764c327c643b" providerId="ADAL" clId="{FDD4E433-AD92-49E6-B646-286DC8E51E08}" dt="2022-09-19T15:02:56.873" v="2419" actId="20577"/>
        <pc:sldMkLst>
          <pc:docMk/>
          <pc:sldMk cId="1440082562" sldId="280"/>
        </pc:sldMkLst>
        <pc:spChg chg="mod">
          <ac:chgData name="Yvonne Chinzou" userId="75fccf3c-79cc-4741-854c-764c327c643b" providerId="ADAL" clId="{FDD4E433-AD92-49E6-B646-286DC8E51E08}" dt="2022-09-19T12:41:18.208" v="1051" actId="20577"/>
          <ac:spMkLst>
            <pc:docMk/>
            <pc:sldMk cId="1440082562" sldId="280"/>
            <ac:spMk id="2" creationId="{8C21A3D9-D925-996F-85A5-B06251086F82}"/>
          </ac:spMkLst>
        </pc:spChg>
        <pc:spChg chg="mod">
          <ac:chgData name="Yvonne Chinzou" userId="75fccf3c-79cc-4741-854c-764c327c643b" providerId="ADAL" clId="{FDD4E433-AD92-49E6-B646-286DC8E51E08}" dt="2022-09-19T15:02:56.873" v="2419" actId="20577"/>
          <ac:spMkLst>
            <pc:docMk/>
            <pc:sldMk cId="1440082562" sldId="280"/>
            <ac:spMk id="3" creationId="{E2A0BEF7-6EA1-DB71-A46F-FAA806544798}"/>
          </ac:spMkLst>
        </pc:spChg>
      </pc:sldChg>
      <pc:sldChg chg="modSp new mod ord">
        <pc:chgData name="Yvonne Chinzou" userId="75fccf3c-79cc-4741-854c-764c327c643b" providerId="ADAL" clId="{FDD4E433-AD92-49E6-B646-286DC8E51E08}" dt="2022-09-19T13:09:31.715" v="2344" actId="33524"/>
        <pc:sldMkLst>
          <pc:docMk/>
          <pc:sldMk cId="3042241830" sldId="281"/>
        </pc:sldMkLst>
        <pc:spChg chg="mod">
          <ac:chgData name="Yvonne Chinzou" userId="75fccf3c-79cc-4741-854c-764c327c643b" providerId="ADAL" clId="{FDD4E433-AD92-49E6-B646-286DC8E51E08}" dt="2022-09-19T12:48:51.086" v="1647" actId="20577"/>
          <ac:spMkLst>
            <pc:docMk/>
            <pc:sldMk cId="3042241830" sldId="281"/>
            <ac:spMk id="2" creationId="{B06B97AE-93F5-30F3-8004-F66C944ADA03}"/>
          </ac:spMkLst>
        </pc:spChg>
        <pc:spChg chg="mod">
          <ac:chgData name="Yvonne Chinzou" userId="75fccf3c-79cc-4741-854c-764c327c643b" providerId="ADAL" clId="{FDD4E433-AD92-49E6-B646-286DC8E51E08}" dt="2022-09-19T13:09:31.715" v="2344" actId="33524"/>
          <ac:spMkLst>
            <pc:docMk/>
            <pc:sldMk cId="3042241830" sldId="281"/>
            <ac:spMk id="3" creationId="{2017FC6C-89A3-A695-4F2A-9CBDD46FD19D}"/>
          </ac:spMkLst>
        </pc:spChg>
      </pc:sldChg>
      <pc:sldChg chg="modSp new mod">
        <pc:chgData name="Yvonne Chinzou" userId="75fccf3c-79cc-4741-854c-764c327c643b" providerId="ADAL" clId="{FDD4E433-AD92-49E6-B646-286DC8E51E08}" dt="2022-09-19T15:04:06.366" v="2420" actId="20577"/>
        <pc:sldMkLst>
          <pc:docMk/>
          <pc:sldMk cId="813104173" sldId="282"/>
        </pc:sldMkLst>
        <pc:spChg chg="mod">
          <ac:chgData name="Yvonne Chinzou" userId="75fccf3c-79cc-4741-854c-764c327c643b" providerId="ADAL" clId="{FDD4E433-AD92-49E6-B646-286DC8E51E08}" dt="2022-09-19T12:49:31.989" v="1691" actId="20577"/>
          <ac:spMkLst>
            <pc:docMk/>
            <pc:sldMk cId="813104173" sldId="282"/>
            <ac:spMk id="2" creationId="{107D9BB7-F14A-C031-8B67-3C52668CA7F2}"/>
          </ac:spMkLst>
        </pc:spChg>
        <pc:spChg chg="mod">
          <ac:chgData name="Yvonne Chinzou" userId="75fccf3c-79cc-4741-854c-764c327c643b" providerId="ADAL" clId="{FDD4E433-AD92-49E6-B646-286DC8E51E08}" dt="2022-09-19T15:04:06.366" v="2420" actId="20577"/>
          <ac:spMkLst>
            <pc:docMk/>
            <pc:sldMk cId="813104173" sldId="282"/>
            <ac:spMk id="3" creationId="{4A15EFB6-CB45-2EEB-E45D-160BD526E0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12E73-4540-4843-A6E6-4E896442A0C1}" type="datetimeFigureOut">
              <a:rPr lang="en-ZW" smtClean="0"/>
              <a:t>19/9/2022</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B5B27-B117-4183-94C6-167A1EFA8ABF}" type="slidenum">
              <a:rPr lang="en-ZW" smtClean="0"/>
              <a:t>‹#›</a:t>
            </a:fld>
            <a:endParaRPr lang="en-ZW"/>
          </a:p>
        </p:txBody>
      </p:sp>
    </p:spTree>
    <p:extLst>
      <p:ext uri="{BB962C8B-B14F-4D97-AF65-F5344CB8AC3E}">
        <p14:creationId xmlns:p14="http://schemas.microsoft.com/office/powerpoint/2010/main" val="220299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476A9557-45F3-4419-B95E-3215727806DB}" type="slidenum">
              <a:rPr lang="en-US" smtClean="0"/>
              <a:t>1</a:t>
            </a:fld>
            <a:endParaRPr lang="en-US" dirty="0"/>
          </a:p>
        </p:txBody>
      </p:sp>
    </p:spTree>
    <p:extLst>
      <p:ext uri="{BB962C8B-B14F-4D97-AF65-F5344CB8AC3E}">
        <p14:creationId xmlns:p14="http://schemas.microsoft.com/office/powerpoint/2010/main" val="10584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therefore required to go through all the policies and relevant SOPS as these form the basis of compliance reviews. The internal controls that govern the employees are embedded in these policies.</a:t>
            </a:r>
            <a:endParaRPr lang="en-ZW" dirty="0"/>
          </a:p>
        </p:txBody>
      </p:sp>
      <p:sp>
        <p:nvSpPr>
          <p:cNvPr id="4" name="Slide Number Placeholder 3"/>
          <p:cNvSpPr>
            <a:spLocks noGrp="1"/>
          </p:cNvSpPr>
          <p:nvPr>
            <p:ph type="sldNum" sz="quarter" idx="5"/>
          </p:nvPr>
        </p:nvSpPr>
        <p:spPr/>
        <p:txBody>
          <a:bodyPr/>
          <a:lstStyle/>
          <a:p>
            <a:fld id="{C65B5B27-B117-4183-94C6-167A1EFA8ABF}" type="slidenum">
              <a:rPr lang="en-ZW" smtClean="0"/>
              <a:t>2</a:t>
            </a:fld>
            <a:endParaRPr lang="en-ZW"/>
          </a:p>
        </p:txBody>
      </p:sp>
    </p:spTree>
    <p:extLst>
      <p:ext uri="{BB962C8B-B14F-4D97-AF65-F5344CB8AC3E}">
        <p14:creationId xmlns:p14="http://schemas.microsoft.com/office/powerpoint/2010/main" val="121973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D8E17D89-9823-46BF-837A-D8A1CF2DF4D4}" type="datetimeFigureOut">
              <a:rPr lang="en-ZW" smtClean="0"/>
              <a:t>19/9/2022</a:t>
            </a:fld>
            <a:endParaRPr lang="en-ZW"/>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ZW"/>
          </a:p>
        </p:txBody>
      </p:sp>
      <p:sp>
        <p:nvSpPr>
          <p:cNvPr id="6" name="Slide Number Placeholder 5"/>
          <p:cNvSpPr>
            <a:spLocks noGrp="1"/>
          </p:cNvSpPr>
          <p:nvPr>
            <p:ph type="sldNum" sz="quarter" idx="12"/>
          </p:nvPr>
        </p:nvSpPr>
        <p:spPr>
          <a:xfrm>
            <a:off x="10469880" y="320040"/>
            <a:ext cx="914400" cy="320040"/>
          </a:xfrm>
        </p:spPr>
        <p:txBody>
          <a:bodyPr/>
          <a:lstStyle/>
          <a:p>
            <a:fld id="{46CACE46-FAD1-4424-A483-2972E7124C19}" type="slidenum">
              <a:rPr lang="en-ZW" smtClean="0"/>
              <a:t>‹#›</a:t>
            </a:fld>
            <a:endParaRPr lang="en-ZW"/>
          </a:p>
        </p:txBody>
      </p:sp>
    </p:spTree>
    <p:extLst>
      <p:ext uri="{BB962C8B-B14F-4D97-AF65-F5344CB8AC3E}">
        <p14:creationId xmlns:p14="http://schemas.microsoft.com/office/powerpoint/2010/main" val="379595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17D89-9823-46BF-837A-D8A1CF2DF4D4}" type="datetimeFigureOut">
              <a:rPr lang="en-ZW" smtClean="0"/>
              <a:t>19/9/2022</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46CACE46-FAD1-4424-A483-2972E7124C19}" type="slidenum">
              <a:rPr lang="en-ZW" smtClean="0"/>
              <a:t>‹#›</a:t>
            </a:fld>
            <a:endParaRPr lang="en-ZW"/>
          </a:p>
        </p:txBody>
      </p:sp>
    </p:spTree>
    <p:extLst>
      <p:ext uri="{BB962C8B-B14F-4D97-AF65-F5344CB8AC3E}">
        <p14:creationId xmlns:p14="http://schemas.microsoft.com/office/powerpoint/2010/main" val="418498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D8E17D89-9823-46BF-837A-D8A1CF2DF4D4}" type="datetimeFigureOut">
              <a:rPr lang="en-ZW" smtClean="0"/>
              <a:t>19/9/2022</a:t>
            </a:fld>
            <a:endParaRPr lang="en-ZW"/>
          </a:p>
        </p:txBody>
      </p:sp>
      <p:sp>
        <p:nvSpPr>
          <p:cNvPr id="5" name="Footer Placeholder 4"/>
          <p:cNvSpPr>
            <a:spLocks noGrp="1"/>
          </p:cNvSpPr>
          <p:nvPr>
            <p:ph type="ftr" sz="quarter" idx="11"/>
          </p:nvPr>
        </p:nvSpPr>
        <p:spPr>
          <a:xfrm>
            <a:off x="804672" y="6227064"/>
            <a:ext cx="10588752" cy="320040"/>
          </a:xfrm>
        </p:spPr>
        <p:txBody>
          <a:bodyPr/>
          <a:lstStyle/>
          <a:p>
            <a:endParaRPr lang="en-ZW"/>
          </a:p>
        </p:txBody>
      </p:sp>
      <p:sp>
        <p:nvSpPr>
          <p:cNvPr id="6" name="Slide Number Placeholder 5"/>
          <p:cNvSpPr>
            <a:spLocks noGrp="1"/>
          </p:cNvSpPr>
          <p:nvPr>
            <p:ph type="sldNum" sz="quarter" idx="12"/>
          </p:nvPr>
        </p:nvSpPr>
        <p:spPr>
          <a:xfrm>
            <a:off x="10469880" y="320040"/>
            <a:ext cx="914400" cy="320040"/>
          </a:xfrm>
        </p:spPr>
        <p:txBody>
          <a:bodyPr/>
          <a:lstStyle/>
          <a:p>
            <a:fld id="{46CACE46-FAD1-4424-A483-2972E7124C19}" type="slidenum">
              <a:rPr lang="en-ZW" smtClean="0"/>
              <a:t>‹#›</a:t>
            </a:fld>
            <a:endParaRPr lang="en-ZW"/>
          </a:p>
        </p:txBody>
      </p:sp>
    </p:spTree>
    <p:extLst>
      <p:ext uri="{BB962C8B-B14F-4D97-AF65-F5344CB8AC3E}">
        <p14:creationId xmlns:p14="http://schemas.microsoft.com/office/powerpoint/2010/main" val="42760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17D89-9823-46BF-837A-D8A1CF2DF4D4}" type="datetimeFigureOut">
              <a:rPr lang="en-ZW" smtClean="0"/>
              <a:t>19/9/2022</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46CACE46-FAD1-4424-A483-2972E7124C19}" type="slidenum">
              <a:rPr lang="en-ZW" smtClean="0"/>
              <a:t>‹#›</a:t>
            </a:fld>
            <a:endParaRPr lang="en-ZW"/>
          </a:p>
        </p:txBody>
      </p:sp>
    </p:spTree>
    <p:extLst>
      <p:ext uri="{BB962C8B-B14F-4D97-AF65-F5344CB8AC3E}">
        <p14:creationId xmlns:p14="http://schemas.microsoft.com/office/powerpoint/2010/main" val="388125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D8E17D89-9823-46BF-837A-D8A1CF2DF4D4}" type="datetimeFigureOut">
              <a:rPr lang="en-ZW" smtClean="0"/>
              <a:t>19/9/2022</a:t>
            </a:fld>
            <a:endParaRPr lang="en-ZW"/>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ZW"/>
          </a:p>
        </p:txBody>
      </p:sp>
      <p:sp>
        <p:nvSpPr>
          <p:cNvPr id="6" name="Slide Number Placeholder 5"/>
          <p:cNvSpPr>
            <a:spLocks noGrp="1"/>
          </p:cNvSpPr>
          <p:nvPr>
            <p:ph type="sldNum" sz="quarter" idx="12"/>
          </p:nvPr>
        </p:nvSpPr>
        <p:spPr>
          <a:xfrm>
            <a:off x="10469880" y="320040"/>
            <a:ext cx="914400" cy="320040"/>
          </a:xfrm>
        </p:spPr>
        <p:txBody>
          <a:bodyPr/>
          <a:lstStyle/>
          <a:p>
            <a:fld id="{46CACE46-FAD1-4424-A483-2972E7124C19}" type="slidenum">
              <a:rPr lang="en-ZW" smtClean="0"/>
              <a:t>‹#›</a:t>
            </a:fld>
            <a:endParaRPr lang="en-ZW"/>
          </a:p>
        </p:txBody>
      </p:sp>
    </p:spTree>
    <p:extLst>
      <p:ext uri="{BB962C8B-B14F-4D97-AF65-F5344CB8AC3E}">
        <p14:creationId xmlns:p14="http://schemas.microsoft.com/office/powerpoint/2010/main" val="38265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D8E17D89-9823-46BF-837A-D8A1CF2DF4D4}" type="datetimeFigureOut">
              <a:rPr lang="en-ZW" smtClean="0"/>
              <a:t>19/9/2022</a:t>
            </a:fld>
            <a:endParaRPr lang="en-ZW"/>
          </a:p>
        </p:txBody>
      </p:sp>
      <p:sp>
        <p:nvSpPr>
          <p:cNvPr id="6" name="Footer Placeholder 5"/>
          <p:cNvSpPr>
            <a:spLocks noGrp="1"/>
          </p:cNvSpPr>
          <p:nvPr>
            <p:ph type="ftr" sz="quarter" idx="11"/>
          </p:nvPr>
        </p:nvSpPr>
        <p:spPr>
          <a:xfrm>
            <a:off x="804672" y="6227064"/>
            <a:ext cx="10588752" cy="320040"/>
          </a:xfrm>
        </p:spPr>
        <p:txBody>
          <a:bodyPr/>
          <a:lstStyle/>
          <a:p>
            <a:endParaRPr lang="en-ZW"/>
          </a:p>
        </p:txBody>
      </p:sp>
      <p:sp>
        <p:nvSpPr>
          <p:cNvPr id="7" name="Slide Number Placeholder 6"/>
          <p:cNvSpPr>
            <a:spLocks noGrp="1"/>
          </p:cNvSpPr>
          <p:nvPr>
            <p:ph type="sldNum" sz="quarter" idx="12"/>
          </p:nvPr>
        </p:nvSpPr>
        <p:spPr>
          <a:xfrm>
            <a:off x="10469880" y="320040"/>
            <a:ext cx="914400" cy="320040"/>
          </a:xfrm>
        </p:spPr>
        <p:txBody>
          <a:bodyPr/>
          <a:lstStyle/>
          <a:p>
            <a:fld id="{46CACE46-FAD1-4424-A483-2972E7124C19}" type="slidenum">
              <a:rPr lang="en-ZW" smtClean="0"/>
              <a:t>‹#›</a:t>
            </a:fld>
            <a:endParaRPr lang="en-ZW"/>
          </a:p>
        </p:txBody>
      </p:sp>
    </p:spTree>
    <p:extLst>
      <p:ext uri="{BB962C8B-B14F-4D97-AF65-F5344CB8AC3E}">
        <p14:creationId xmlns:p14="http://schemas.microsoft.com/office/powerpoint/2010/main" val="179956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D8E17D89-9823-46BF-837A-D8A1CF2DF4D4}" type="datetimeFigureOut">
              <a:rPr lang="en-ZW" smtClean="0"/>
              <a:t>19/9/2022</a:t>
            </a:fld>
            <a:endParaRPr lang="en-ZW"/>
          </a:p>
        </p:txBody>
      </p:sp>
      <p:sp>
        <p:nvSpPr>
          <p:cNvPr id="8" name="Footer Placeholder 7"/>
          <p:cNvSpPr>
            <a:spLocks noGrp="1"/>
          </p:cNvSpPr>
          <p:nvPr>
            <p:ph type="ftr" sz="quarter" idx="11"/>
          </p:nvPr>
        </p:nvSpPr>
        <p:spPr>
          <a:xfrm>
            <a:off x="804672" y="6227064"/>
            <a:ext cx="10588752" cy="320040"/>
          </a:xfrm>
        </p:spPr>
        <p:txBody>
          <a:bodyPr/>
          <a:lstStyle/>
          <a:p>
            <a:endParaRPr lang="en-ZW"/>
          </a:p>
        </p:txBody>
      </p:sp>
      <p:sp>
        <p:nvSpPr>
          <p:cNvPr id="9" name="Slide Number Placeholder 8"/>
          <p:cNvSpPr>
            <a:spLocks noGrp="1"/>
          </p:cNvSpPr>
          <p:nvPr>
            <p:ph type="sldNum" sz="quarter" idx="12"/>
          </p:nvPr>
        </p:nvSpPr>
        <p:spPr>
          <a:xfrm>
            <a:off x="10469880" y="320040"/>
            <a:ext cx="914400" cy="320040"/>
          </a:xfrm>
        </p:spPr>
        <p:txBody>
          <a:bodyPr/>
          <a:lstStyle/>
          <a:p>
            <a:fld id="{46CACE46-FAD1-4424-A483-2972E7124C19}" type="slidenum">
              <a:rPr lang="en-ZW" smtClean="0"/>
              <a:t>‹#›</a:t>
            </a:fld>
            <a:endParaRPr lang="en-ZW"/>
          </a:p>
        </p:txBody>
      </p:sp>
    </p:spTree>
    <p:extLst>
      <p:ext uri="{BB962C8B-B14F-4D97-AF65-F5344CB8AC3E}">
        <p14:creationId xmlns:p14="http://schemas.microsoft.com/office/powerpoint/2010/main" val="150545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E17D89-9823-46BF-837A-D8A1CF2DF4D4}" type="datetimeFigureOut">
              <a:rPr lang="en-ZW" smtClean="0"/>
              <a:t>19/9/2022</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46CACE46-FAD1-4424-A483-2972E7124C19}" type="slidenum">
              <a:rPr lang="en-ZW" smtClean="0"/>
              <a:t>‹#›</a:t>
            </a:fld>
            <a:endParaRPr lang="en-ZW"/>
          </a:p>
        </p:txBody>
      </p:sp>
    </p:spTree>
    <p:extLst>
      <p:ext uri="{BB962C8B-B14F-4D97-AF65-F5344CB8AC3E}">
        <p14:creationId xmlns:p14="http://schemas.microsoft.com/office/powerpoint/2010/main" val="427600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D8E17D89-9823-46BF-837A-D8A1CF2DF4D4}" type="datetimeFigureOut">
              <a:rPr lang="en-ZW" smtClean="0"/>
              <a:t>19/9/2022</a:t>
            </a:fld>
            <a:endParaRPr lang="en-ZW"/>
          </a:p>
        </p:txBody>
      </p:sp>
      <p:sp>
        <p:nvSpPr>
          <p:cNvPr id="3" name="Footer Placeholder 2"/>
          <p:cNvSpPr>
            <a:spLocks noGrp="1"/>
          </p:cNvSpPr>
          <p:nvPr>
            <p:ph type="ftr" sz="quarter" idx="11"/>
          </p:nvPr>
        </p:nvSpPr>
        <p:spPr>
          <a:xfrm>
            <a:off x="804672" y="6227064"/>
            <a:ext cx="10588752" cy="320040"/>
          </a:xfrm>
        </p:spPr>
        <p:txBody>
          <a:bodyPr/>
          <a:lstStyle/>
          <a:p>
            <a:endParaRPr lang="en-ZW"/>
          </a:p>
        </p:txBody>
      </p:sp>
      <p:sp>
        <p:nvSpPr>
          <p:cNvPr id="4" name="Slide Number Placeholder 3"/>
          <p:cNvSpPr>
            <a:spLocks noGrp="1"/>
          </p:cNvSpPr>
          <p:nvPr>
            <p:ph type="sldNum" sz="quarter" idx="12"/>
          </p:nvPr>
        </p:nvSpPr>
        <p:spPr>
          <a:xfrm>
            <a:off x="10469880" y="320040"/>
            <a:ext cx="914400" cy="320040"/>
          </a:xfrm>
        </p:spPr>
        <p:txBody>
          <a:bodyPr/>
          <a:lstStyle/>
          <a:p>
            <a:fld id="{46CACE46-FAD1-4424-A483-2972E7124C19}" type="slidenum">
              <a:rPr lang="en-ZW" smtClean="0"/>
              <a:t>‹#›</a:t>
            </a:fld>
            <a:endParaRPr lang="en-ZW"/>
          </a:p>
        </p:txBody>
      </p:sp>
    </p:spTree>
    <p:extLst>
      <p:ext uri="{BB962C8B-B14F-4D97-AF65-F5344CB8AC3E}">
        <p14:creationId xmlns:p14="http://schemas.microsoft.com/office/powerpoint/2010/main" val="270707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E17D89-9823-46BF-837A-D8A1CF2DF4D4}" type="datetimeFigureOut">
              <a:rPr lang="en-ZW" smtClean="0"/>
              <a:t>19/9/2022</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46CACE46-FAD1-4424-A483-2972E7124C19}" type="slidenum">
              <a:rPr lang="en-ZW" smtClean="0"/>
              <a:t>‹#›</a:t>
            </a:fld>
            <a:endParaRPr lang="en-ZW"/>
          </a:p>
        </p:txBody>
      </p:sp>
    </p:spTree>
    <p:extLst>
      <p:ext uri="{BB962C8B-B14F-4D97-AF65-F5344CB8AC3E}">
        <p14:creationId xmlns:p14="http://schemas.microsoft.com/office/powerpoint/2010/main" val="407503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D8E17D89-9823-46BF-837A-D8A1CF2DF4D4}" type="datetimeFigureOut">
              <a:rPr lang="en-ZW" smtClean="0"/>
              <a:t>19/9/2022</a:t>
            </a:fld>
            <a:endParaRPr lang="en-ZW"/>
          </a:p>
        </p:txBody>
      </p:sp>
      <p:sp>
        <p:nvSpPr>
          <p:cNvPr id="6" name="Footer Placeholder 5"/>
          <p:cNvSpPr>
            <a:spLocks noGrp="1"/>
          </p:cNvSpPr>
          <p:nvPr>
            <p:ph type="ftr" sz="quarter" idx="11"/>
          </p:nvPr>
        </p:nvSpPr>
        <p:spPr>
          <a:xfrm>
            <a:off x="804672" y="6227064"/>
            <a:ext cx="5942203" cy="320040"/>
          </a:xfrm>
        </p:spPr>
        <p:txBody>
          <a:bodyPr/>
          <a:lstStyle/>
          <a:p>
            <a:endParaRPr lang="en-ZW"/>
          </a:p>
        </p:txBody>
      </p:sp>
      <p:sp>
        <p:nvSpPr>
          <p:cNvPr id="7" name="Slide Number Placeholder 6"/>
          <p:cNvSpPr>
            <a:spLocks noGrp="1"/>
          </p:cNvSpPr>
          <p:nvPr>
            <p:ph type="sldNum" sz="quarter" idx="12"/>
          </p:nvPr>
        </p:nvSpPr>
        <p:spPr>
          <a:xfrm>
            <a:off x="5828377" y="320040"/>
            <a:ext cx="914400" cy="320040"/>
          </a:xfrm>
        </p:spPr>
        <p:txBody>
          <a:bodyPr/>
          <a:lstStyle/>
          <a:p>
            <a:fld id="{46CACE46-FAD1-4424-A483-2972E7124C19}" type="slidenum">
              <a:rPr lang="en-ZW" smtClean="0"/>
              <a:t>‹#›</a:t>
            </a:fld>
            <a:endParaRPr lang="en-ZW"/>
          </a:p>
        </p:txBody>
      </p:sp>
    </p:spTree>
    <p:extLst>
      <p:ext uri="{BB962C8B-B14F-4D97-AF65-F5344CB8AC3E}">
        <p14:creationId xmlns:p14="http://schemas.microsoft.com/office/powerpoint/2010/main" val="277568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D8E17D89-9823-46BF-837A-D8A1CF2DF4D4}" type="datetimeFigureOut">
              <a:rPr lang="en-ZW" smtClean="0"/>
              <a:t>19/9/2022</a:t>
            </a:fld>
            <a:endParaRPr lang="en-ZW"/>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6CACE46-FAD1-4424-A483-2972E7124C19}" type="slidenum">
              <a:rPr lang="en-ZW" smtClean="0"/>
              <a:t>‹#›</a:t>
            </a:fld>
            <a:endParaRPr lang="en-ZW"/>
          </a:p>
        </p:txBody>
      </p:sp>
    </p:spTree>
    <p:extLst>
      <p:ext uri="{BB962C8B-B14F-4D97-AF65-F5344CB8AC3E}">
        <p14:creationId xmlns:p14="http://schemas.microsoft.com/office/powerpoint/2010/main" val="169649988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1D15A4-2F22-4157-B9BC-B80F2EB27774}"/>
              </a:ext>
            </a:extLst>
          </p:cNvPr>
          <p:cNvSpPr/>
          <p:nvPr/>
        </p:nvSpPr>
        <p:spPr>
          <a:xfrm>
            <a:off x="0" y="2229848"/>
            <a:ext cx="12192000" cy="1814168"/>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sz="4800" dirty="0"/>
          </a:p>
          <a:p>
            <a:pPr algn="ctr"/>
            <a:endParaRPr lang="en-ZW" sz="4400" dirty="0"/>
          </a:p>
          <a:p>
            <a:pPr algn="ctr"/>
            <a:endParaRPr lang="en-ZW"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336" y="5745652"/>
            <a:ext cx="2355353" cy="1112348"/>
          </a:xfrm>
          <a:prstGeom prst="rect">
            <a:avLst/>
          </a:prstGeom>
        </p:spPr>
      </p:pic>
      <p:pic>
        <p:nvPicPr>
          <p:cNvPr id="7" name="Content Placeholder 12" descr="C:\Users\Placxedes\AppData\Local\Microsoft\Windows\Temporary Internet Files\Content.Outlook\6BQDP4CM\MoHCW logo.jpg"/>
          <p:cNvPicPr>
            <a:picLoc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0379413" y="63423"/>
            <a:ext cx="1394221" cy="1440257"/>
          </a:xfrm>
          <a:prstGeom prst="rect">
            <a:avLst/>
          </a:prstGeom>
          <a:noFill/>
          <a:ln>
            <a:noFill/>
          </a:ln>
        </p:spPr>
      </p:pic>
      <p:sp>
        <p:nvSpPr>
          <p:cNvPr id="4" name="AutoShape 2" descr="Image result for hot off the press"/>
          <p:cNvSpPr>
            <a:spLocks noChangeAspect="1" noChangeArrowheads="1"/>
          </p:cNvSpPr>
          <p:nvPr/>
        </p:nvSpPr>
        <p:spPr bwMode="auto">
          <a:xfrm>
            <a:off x="155575" y="-1608138"/>
            <a:ext cx="34480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W" dirty="0"/>
          </a:p>
        </p:txBody>
      </p:sp>
      <p:pic>
        <p:nvPicPr>
          <p:cNvPr id="11" name="Picture 10">
            <a:extLst>
              <a:ext uri="{FF2B5EF4-FFF2-40B4-BE49-F238E27FC236}">
                <a16:creationId xmlns:a16="http://schemas.microsoft.com/office/drawing/2014/main" id="{73D721B0-D926-4477-85EC-30A7A14E5205}"/>
              </a:ext>
            </a:extLst>
          </p:cNvPr>
          <p:cNvPicPr/>
          <p:nvPr/>
        </p:nvPicPr>
        <p:blipFill>
          <a:blip r:embed="rId5">
            <a:extLst>
              <a:ext uri="{28A0092B-C50C-407E-A947-70E740481C1C}">
                <a14:useLocalDpi xmlns:a14="http://schemas.microsoft.com/office/drawing/2010/main" val="0"/>
              </a:ext>
            </a:extLst>
          </a:blip>
          <a:stretch>
            <a:fillRect/>
          </a:stretch>
        </p:blipFill>
        <p:spPr>
          <a:xfrm>
            <a:off x="7421134" y="6205676"/>
            <a:ext cx="2748148" cy="422650"/>
          </a:xfrm>
          <a:prstGeom prst="rect">
            <a:avLst/>
          </a:prstGeom>
        </p:spPr>
      </p:pic>
      <p:sp>
        <p:nvSpPr>
          <p:cNvPr id="8" name="TextBox 7">
            <a:extLst>
              <a:ext uri="{FF2B5EF4-FFF2-40B4-BE49-F238E27FC236}">
                <a16:creationId xmlns:a16="http://schemas.microsoft.com/office/drawing/2014/main" id="{A8C4BE23-4A28-4C09-A4E0-D683ED3D43CA}"/>
              </a:ext>
            </a:extLst>
          </p:cNvPr>
          <p:cNvSpPr txBox="1"/>
          <p:nvPr/>
        </p:nvSpPr>
        <p:spPr>
          <a:xfrm>
            <a:off x="9992412" y="4289197"/>
            <a:ext cx="2199588" cy="646331"/>
          </a:xfrm>
          <a:prstGeom prst="rect">
            <a:avLst/>
          </a:prstGeom>
          <a:solidFill>
            <a:srgbClr val="FF0000">
              <a:alpha val="55000"/>
            </a:srgbClr>
          </a:solidFill>
        </p:spPr>
        <p:txBody>
          <a:bodyPr wrap="square" rtlCol="0">
            <a:spAutoFit/>
          </a:bodyPr>
          <a:lstStyle/>
          <a:p>
            <a:r>
              <a:rPr lang="en-US" sz="1200" dirty="0"/>
              <a:t>PRESENTATION BY:</a:t>
            </a:r>
          </a:p>
          <a:p>
            <a:r>
              <a:rPr lang="en-US" sz="1200" dirty="0"/>
              <a:t>YVONNE CHINZOU      OPHID GCM</a:t>
            </a:r>
            <a:endParaRPr lang="en-ZW" sz="1200" dirty="0"/>
          </a:p>
        </p:txBody>
      </p:sp>
      <p:pic>
        <p:nvPicPr>
          <p:cNvPr id="10" name="Picture 9" descr="Logo&#10;&#10;Description automatically generated">
            <a:extLst>
              <a:ext uri="{FF2B5EF4-FFF2-40B4-BE49-F238E27FC236}">
                <a16:creationId xmlns:a16="http://schemas.microsoft.com/office/drawing/2014/main" id="{6DDAFCED-C9AC-465B-93F2-90BC9F0288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317" y="127824"/>
            <a:ext cx="1699728" cy="1094166"/>
          </a:xfrm>
          <a:prstGeom prst="rect">
            <a:avLst/>
          </a:prstGeom>
        </p:spPr>
      </p:pic>
      <p:pic>
        <p:nvPicPr>
          <p:cNvPr id="12" name="image4.png">
            <a:extLst>
              <a:ext uri="{FF2B5EF4-FFF2-40B4-BE49-F238E27FC236}">
                <a16:creationId xmlns:a16="http://schemas.microsoft.com/office/drawing/2014/main" id="{C16D1D24-AA3E-434E-9133-CF66E44087F3}"/>
              </a:ext>
            </a:extLst>
          </p:cNvPr>
          <p:cNvPicPr/>
          <p:nvPr/>
        </p:nvPicPr>
        <p:blipFill>
          <a:blip r:embed="rId7"/>
          <a:srcRect/>
          <a:stretch>
            <a:fillRect/>
          </a:stretch>
        </p:blipFill>
        <p:spPr>
          <a:xfrm>
            <a:off x="10476035" y="6067567"/>
            <a:ext cx="1297599" cy="698867"/>
          </a:xfrm>
          <a:prstGeom prst="rect">
            <a:avLst/>
          </a:prstGeom>
          <a:ln/>
        </p:spPr>
      </p:pic>
      <p:pic>
        <p:nvPicPr>
          <p:cNvPr id="13" name="Picture 12">
            <a:extLst>
              <a:ext uri="{FF2B5EF4-FFF2-40B4-BE49-F238E27FC236}">
                <a16:creationId xmlns:a16="http://schemas.microsoft.com/office/drawing/2014/main" id="{3EFD28E9-110B-4C31-8941-C0088645B25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2966" y="217314"/>
            <a:ext cx="2855154" cy="1094166"/>
          </a:xfrm>
          <a:prstGeom prst="rect">
            <a:avLst/>
          </a:prstGeom>
          <a:noFill/>
          <a:ln>
            <a:noFill/>
          </a:ln>
        </p:spPr>
      </p:pic>
      <p:sp>
        <p:nvSpPr>
          <p:cNvPr id="14" name="TextBox 13">
            <a:extLst>
              <a:ext uri="{FF2B5EF4-FFF2-40B4-BE49-F238E27FC236}">
                <a16:creationId xmlns:a16="http://schemas.microsoft.com/office/drawing/2014/main" id="{210EB2E5-639D-46D4-AB85-687F35617C46}"/>
              </a:ext>
            </a:extLst>
          </p:cNvPr>
          <p:cNvSpPr txBox="1"/>
          <p:nvPr/>
        </p:nvSpPr>
        <p:spPr>
          <a:xfrm>
            <a:off x="556181" y="2573518"/>
            <a:ext cx="10275217" cy="707886"/>
          </a:xfrm>
          <a:prstGeom prst="rect">
            <a:avLst/>
          </a:prstGeom>
          <a:noFill/>
        </p:spPr>
        <p:txBody>
          <a:bodyPr wrap="square" rtlCol="0">
            <a:spAutoFit/>
          </a:bodyPr>
          <a:lstStyle/>
          <a:p>
            <a:pPr algn="ctr"/>
            <a:r>
              <a:rPr lang="en-US" sz="4000" dirty="0">
                <a:solidFill>
                  <a:schemeClr val="bg1"/>
                </a:solidFill>
              </a:rPr>
              <a:t>SUPPLIERS COMPLIANCE ISSUES</a:t>
            </a:r>
            <a:endParaRPr lang="en-ZW" dirty="0"/>
          </a:p>
        </p:txBody>
      </p:sp>
    </p:spTree>
    <p:extLst>
      <p:ext uri="{BB962C8B-B14F-4D97-AF65-F5344CB8AC3E}">
        <p14:creationId xmlns:p14="http://schemas.microsoft.com/office/powerpoint/2010/main" val="1602982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44">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46">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6"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3"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4"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5"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77" name="Rectangle 69">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356187F-F596-4370-A786-5D9744E57F49}"/>
              </a:ext>
            </a:extLst>
          </p:cNvPr>
          <p:cNvSpPr>
            <a:spLocks noGrp="1"/>
          </p:cNvSpPr>
          <p:nvPr>
            <p:ph type="title"/>
          </p:nvPr>
        </p:nvSpPr>
        <p:spPr>
          <a:xfrm>
            <a:off x="2880485" y="841375"/>
            <a:ext cx="6230857" cy="1230570"/>
          </a:xfrm>
        </p:spPr>
        <p:txBody>
          <a:bodyPr anchor="t">
            <a:normAutofit/>
          </a:bodyPr>
          <a:lstStyle/>
          <a:p>
            <a:pPr algn="l"/>
            <a:r>
              <a:rPr lang="en-US" sz="2800" b="1" dirty="0">
                <a:solidFill>
                  <a:schemeClr val="accent1"/>
                </a:solidFill>
              </a:rPr>
              <a:t>Responsibilities and functions of the Grants and Compliance Department.</a:t>
            </a:r>
            <a:endParaRPr lang="en-ZW" sz="2800" b="1" dirty="0">
              <a:solidFill>
                <a:schemeClr val="accent1"/>
              </a:solidFill>
            </a:endParaRPr>
          </a:p>
        </p:txBody>
      </p:sp>
      <p:sp>
        <p:nvSpPr>
          <p:cNvPr id="78" name="Isosceles Triangle 71">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Content Placeholder 5">
            <a:extLst>
              <a:ext uri="{FF2B5EF4-FFF2-40B4-BE49-F238E27FC236}">
                <a16:creationId xmlns:a16="http://schemas.microsoft.com/office/drawing/2014/main" id="{D4E11398-757B-4657-BBD7-CAC704751EEE}"/>
              </a:ext>
            </a:extLst>
          </p:cNvPr>
          <p:cNvSpPr>
            <a:spLocks noGrp="1"/>
          </p:cNvSpPr>
          <p:nvPr>
            <p:ph idx="1"/>
          </p:nvPr>
        </p:nvSpPr>
        <p:spPr>
          <a:xfrm>
            <a:off x="2930921" y="2177015"/>
            <a:ext cx="8784831" cy="3802762"/>
          </a:xfrm>
        </p:spPr>
        <p:txBody>
          <a:bodyPr anchor="t">
            <a:normAutofit/>
          </a:bodyPr>
          <a:lstStyle/>
          <a:p>
            <a:pPr>
              <a:buFont typeface="Wingdings" panose="05000000000000000000" pitchFamily="2" charset="2"/>
              <a:buChar char="q"/>
            </a:pPr>
            <a:r>
              <a:rPr lang="en-US" dirty="0"/>
              <a:t>The Grants and Compliance function is responsible for grants, compliance, governance, and risk management issues. </a:t>
            </a:r>
          </a:p>
          <a:p>
            <a:pPr>
              <a:buFont typeface="Wingdings" panose="05000000000000000000" pitchFamily="2" charset="2"/>
              <a:buChar char="q"/>
            </a:pPr>
            <a:r>
              <a:rPr lang="en-US" dirty="0"/>
              <a:t>As we were conducting our reviews, we have come across scenarios that have prompted us to create the following supplier compliance requirements.</a:t>
            </a:r>
          </a:p>
          <a:p>
            <a:endParaRPr lang="en-ZW" sz="1600" dirty="0">
              <a:effectLst/>
              <a:latin typeface="Times New Roman" panose="02020603050405020304" pitchFamily="18" charset="0"/>
              <a:ea typeface="Times New Roman" panose="02020603050405020304" pitchFamily="18" charset="0"/>
            </a:endParaRPr>
          </a:p>
          <a:p>
            <a:endParaRPr lang="en-ZW" sz="1600" dirty="0"/>
          </a:p>
        </p:txBody>
      </p:sp>
    </p:spTree>
    <p:extLst>
      <p:ext uri="{BB962C8B-B14F-4D97-AF65-F5344CB8AC3E}">
        <p14:creationId xmlns:p14="http://schemas.microsoft.com/office/powerpoint/2010/main" val="336226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A3D9-D925-996F-85A5-B06251086F82}"/>
              </a:ext>
            </a:extLst>
          </p:cNvPr>
          <p:cNvSpPr>
            <a:spLocks noGrp="1"/>
          </p:cNvSpPr>
          <p:nvPr>
            <p:ph type="title"/>
          </p:nvPr>
        </p:nvSpPr>
        <p:spPr/>
        <p:txBody>
          <a:bodyPr/>
          <a:lstStyle/>
          <a:p>
            <a:r>
              <a:rPr lang="en-US" dirty="0"/>
              <a:t>Suppliers Compliance Requirements</a:t>
            </a:r>
          </a:p>
        </p:txBody>
      </p:sp>
      <p:sp>
        <p:nvSpPr>
          <p:cNvPr id="3" name="Content Placeholder 2">
            <a:extLst>
              <a:ext uri="{FF2B5EF4-FFF2-40B4-BE49-F238E27FC236}">
                <a16:creationId xmlns:a16="http://schemas.microsoft.com/office/drawing/2014/main" id="{E2A0BEF7-6EA1-DB71-A46F-FAA806544798}"/>
              </a:ext>
            </a:extLst>
          </p:cNvPr>
          <p:cNvSpPr>
            <a:spLocks noGrp="1"/>
          </p:cNvSpPr>
          <p:nvPr>
            <p:ph idx="1"/>
          </p:nvPr>
        </p:nvSpPr>
        <p:spPr/>
        <p:txBody>
          <a:bodyPr>
            <a:normAutofit lnSpcReduction="10000"/>
          </a:bodyPr>
          <a:lstStyle/>
          <a:p>
            <a:pPr>
              <a:buFont typeface="Wingdings" panose="05000000000000000000" pitchFamily="2" charset="2"/>
              <a:buChar char="q"/>
            </a:pPr>
            <a:r>
              <a:rPr lang="en-US" dirty="0"/>
              <a:t>When responding to requests for quotations, respond using the same subject used by OPHID.</a:t>
            </a:r>
          </a:p>
          <a:p>
            <a:pPr>
              <a:buFont typeface="Wingdings" panose="05000000000000000000" pitchFamily="2" charset="2"/>
              <a:buChar char="q"/>
            </a:pPr>
            <a:r>
              <a:rPr lang="en-US" dirty="0"/>
              <a:t>Quotations submitted within the stipulated times stated on the call for quotations, will be only be considered.</a:t>
            </a:r>
          </a:p>
          <a:p>
            <a:pPr>
              <a:buFont typeface="Wingdings" panose="05000000000000000000" pitchFamily="2" charset="2"/>
              <a:buChar char="q"/>
            </a:pPr>
            <a:r>
              <a:rPr lang="en-US" dirty="0"/>
              <a:t>For all non-standard goods, a sample will be requested and approved before an order is awarded.</a:t>
            </a:r>
          </a:p>
          <a:p>
            <a:pPr>
              <a:buFont typeface="Wingdings" panose="05000000000000000000" pitchFamily="2" charset="2"/>
              <a:buChar char="q"/>
            </a:pPr>
            <a:r>
              <a:rPr lang="en-US" dirty="0"/>
              <a:t>No goods delivered will be accepted by OPHID without an invoice.</a:t>
            </a:r>
          </a:p>
          <a:p>
            <a:pPr>
              <a:buFont typeface="Wingdings" panose="05000000000000000000" pitchFamily="2" charset="2"/>
              <a:buChar char="q"/>
            </a:pPr>
            <a:r>
              <a:rPr lang="en-US" dirty="0"/>
              <a:t>All deliveries to be done in full and not partial.</a:t>
            </a:r>
          </a:p>
          <a:p>
            <a:pPr>
              <a:buFont typeface="Wingdings" panose="05000000000000000000" pitchFamily="2" charset="2"/>
              <a:buChar char="q"/>
            </a:pPr>
            <a:r>
              <a:rPr lang="en-US" dirty="0"/>
              <a:t>Invoices should be tax compliant and should be always addressed to OPHID C/o USAID. An invoice template will be on our website for reference.</a:t>
            </a:r>
          </a:p>
          <a:p>
            <a:pPr>
              <a:buFont typeface="Wingdings" panose="05000000000000000000" pitchFamily="2" charset="2"/>
              <a:buChar char="q"/>
            </a:pPr>
            <a:r>
              <a:rPr lang="en-US" dirty="0"/>
              <a:t>Supplier visitations will be done to confirm existence and ability to deliver orders.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44008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97AE-93F5-30F3-8004-F66C944ADA03}"/>
              </a:ext>
            </a:extLst>
          </p:cNvPr>
          <p:cNvSpPr>
            <a:spLocks noGrp="1"/>
          </p:cNvSpPr>
          <p:nvPr>
            <p:ph type="title"/>
          </p:nvPr>
        </p:nvSpPr>
        <p:spPr/>
        <p:txBody>
          <a:bodyPr>
            <a:normAutofit/>
          </a:bodyPr>
          <a:lstStyle/>
          <a:p>
            <a:r>
              <a:rPr lang="en-US" dirty="0"/>
              <a:t>Suppliers Evaluation</a:t>
            </a:r>
          </a:p>
        </p:txBody>
      </p:sp>
      <p:sp>
        <p:nvSpPr>
          <p:cNvPr id="3" name="Content Placeholder 2">
            <a:extLst>
              <a:ext uri="{FF2B5EF4-FFF2-40B4-BE49-F238E27FC236}">
                <a16:creationId xmlns:a16="http://schemas.microsoft.com/office/drawing/2014/main" id="{2017FC6C-89A3-A695-4F2A-9CBDD46FD19D}"/>
              </a:ext>
            </a:extLst>
          </p:cNvPr>
          <p:cNvSpPr>
            <a:spLocks noGrp="1"/>
          </p:cNvSpPr>
          <p:nvPr>
            <p:ph idx="1"/>
          </p:nvPr>
        </p:nvSpPr>
        <p:spPr/>
        <p:txBody>
          <a:bodyPr/>
          <a:lstStyle/>
          <a:p>
            <a:pPr>
              <a:buFont typeface="Wingdings" panose="05000000000000000000" pitchFamily="2" charset="2"/>
              <a:buChar char="q"/>
            </a:pPr>
            <a:r>
              <a:rPr lang="en-US" dirty="0"/>
              <a:t>After every purchase there will be a supplier evaluation being done by the user department.</a:t>
            </a:r>
          </a:p>
          <a:p>
            <a:pPr>
              <a:buFont typeface="Wingdings" panose="05000000000000000000" pitchFamily="2" charset="2"/>
              <a:buChar char="q"/>
            </a:pPr>
            <a:r>
              <a:rPr lang="en-US" dirty="0"/>
              <a:t>The user department will evaluate on the quality of either goods and services and this will be forwarded to the OPHID procurement department. </a:t>
            </a:r>
          </a:p>
          <a:p>
            <a:pPr>
              <a:buFont typeface="Wingdings" panose="05000000000000000000" pitchFamily="2" charset="2"/>
              <a:buChar char="q"/>
            </a:pPr>
            <a:r>
              <a:rPr lang="en-US" dirty="0"/>
              <a:t>The procurement department will then decide on whether to engage the respective suppliers in future orders.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04224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9BB7-F14A-C031-8B67-3C52668CA7F2}"/>
              </a:ext>
            </a:extLst>
          </p:cNvPr>
          <p:cNvSpPr>
            <a:spLocks noGrp="1"/>
          </p:cNvSpPr>
          <p:nvPr>
            <p:ph type="title"/>
          </p:nvPr>
        </p:nvSpPr>
        <p:spPr/>
        <p:txBody>
          <a:bodyPr/>
          <a:lstStyle/>
          <a:p>
            <a:r>
              <a:rPr lang="en-US" dirty="0"/>
              <a:t>Suppliers feedback</a:t>
            </a:r>
          </a:p>
        </p:txBody>
      </p:sp>
      <p:sp>
        <p:nvSpPr>
          <p:cNvPr id="3" name="Content Placeholder 2">
            <a:extLst>
              <a:ext uri="{FF2B5EF4-FFF2-40B4-BE49-F238E27FC236}">
                <a16:creationId xmlns:a16="http://schemas.microsoft.com/office/drawing/2014/main" id="{4A15EFB6-CB45-2EEB-E45D-160BD526E01E}"/>
              </a:ext>
            </a:extLst>
          </p:cNvPr>
          <p:cNvSpPr>
            <a:spLocks noGrp="1"/>
          </p:cNvSpPr>
          <p:nvPr>
            <p:ph idx="1"/>
          </p:nvPr>
        </p:nvSpPr>
        <p:spPr/>
        <p:txBody>
          <a:bodyPr/>
          <a:lstStyle/>
          <a:p>
            <a:pPr>
              <a:buFont typeface="Wingdings" panose="05000000000000000000" pitchFamily="2" charset="2"/>
              <a:buChar char="q"/>
            </a:pPr>
            <a:r>
              <a:rPr lang="en-US" dirty="0"/>
              <a:t>Suppliers are important stakeholders in our program implementation; therefore, we value their feedback regarding all OPHID procurement aspects.</a:t>
            </a:r>
          </a:p>
          <a:p>
            <a:pPr>
              <a:buFont typeface="Wingdings" panose="05000000000000000000" pitchFamily="2" charset="2"/>
              <a:buChar char="q"/>
            </a:pPr>
            <a:r>
              <a:rPr lang="en-US" dirty="0"/>
              <a:t>There is going to be a link on the OPHID website where suppliers give feedback whether positive or negative.</a:t>
            </a:r>
          </a:p>
          <a:p>
            <a:pPr>
              <a:buFont typeface="Wingdings" panose="05000000000000000000" pitchFamily="2" charset="2"/>
              <a:buChar char="q"/>
            </a:pPr>
            <a:r>
              <a:rPr lang="en-US" dirty="0"/>
              <a:t>This supplier feedback platform will be used to refine our processes in dealing with suppliers.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81310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DEF053-6832-431D-8D0A-829912FE7DC4}"/>
              </a:ext>
            </a:extLst>
          </p:cNvPr>
          <p:cNvSpPr txBox="1"/>
          <p:nvPr/>
        </p:nvSpPr>
        <p:spPr>
          <a:xfrm>
            <a:off x="214460" y="2063370"/>
            <a:ext cx="9799320" cy="1569660"/>
          </a:xfrm>
          <a:prstGeom prst="rect">
            <a:avLst/>
          </a:prstGeom>
          <a:noFill/>
        </p:spPr>
        <p:txBody>
          <a:bodyPr wrap="square" rtlCol="0">
            <a:spAutoFit/>
          </a:bodyPr>
          <a:lstStyle/>
          <a:p>
            <a:pPr algn="ctr"/>
            <a:r>
              <a:rPr lang="en-US" sz="9600" dirty="0"/>
              <a:t>THANK YOU</a:t>
            </a:r>
            <a:endParaRPr lang="en-ZW" sz="9600" dirty="0"/>
          </a:p>
        </p:txBody>
      </p:sp>
    </p:spTree>
    <p:extLst>
      <p:ext uri="{BB962C8B-B14F-4D97-AF65-F5344CB8AC3E}">
        <p14:creationId xmlns:p14="http://schemas.microsoft.com/office/powerpoint/2010/main" val="2732381804"/>
      </p:ext>
    </p:extLst>
  </p:cSld>
  <p:clrMapOvr>
    <a:masterClrMapping/>
  </p:clrMapOvr>
</p:sld>
</file>

<file path=ppt/theme/theme1.xml><?xml version="1.0" encoding="utf-8"?>
<a:theme xmlns:a="http://schemas.openxmlformats.org/drawingml/2006/main" name="Atla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0BD0BA5E77F642A7E967C967711BDA" ma:contentTypeVersion="8" ma:contentTypeDescription="Create a new document." ma:contentTypeScope="" ma:versionID="14d3363df14f3101848e0b9d0cf363ce">
  <xsd:schema xmlns:xsd="http://www.w3.org/2001/XMLSchema" xmlns:xs="http://www.w3.org/2001/XMLSchema" xmlns:p="http://schemas.microsoft.com/office/2006/metadata/properties" xmlns:ns3="90d9bbb3-63cd-4e19-aca1-5a85347953ec" targetNamespace="http://schemas.microsoft.com/office/2006/metadata/properties" ma:root="true" ma:fieldsID="2278e5dbb2686a8f963b1fa2ee7721df" ns3:_="">
    <xsd:import namespace="90d9bbb3-63cd-4e19-aca1-5a85347953e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9bbb3-63cd-4e19-aca1-5a8534795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39945F-0ACD-4FB2-8B38-BF3CB56E0F3F}">
  <ds:schemaRefs>
    <ds:schemaRef ds:uri="http://schemas.microsoft.com/sharepoint/v3/contenttype/forms"/>
  </ds:schemaRefs>
</ds:datastoreItem>
</file>

<file path=customXml/itemProps2.xml><?xml version="1.0" encoding="utf-8"?>
<ds:datastoreItem xmlns:ds="http://schemas.openxmlformats.org/officeDocument/2006/customXml" ds:itemID="{54648D5F-963F-4548-8849-2E581D9D3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d9bbb3-63cd-4e19-aca1-5a8534795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5F9E65-01B3-466E-9F03-469A2EE71CE7}">
  <ds:schemaRefs>
    <ds:schemaRef ds:uri="http://purl.org/dc/elements/1.1/"/>
    <ds:schemaRef ds:uri="http://schemas.microsoft.com/office/2006/metadata/properties"/>
    <ds:schemaRef ds:uri="90d9bbb3-63cd-4e19-aca1-5a85347953e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1679</TotalTime>
  <Words>341</Words>
  <Application>Microsoft Office PowerPoint</Application>
  <PresentationFormat>Widescreen</PresentationFormat>
  <Paragraphs>27</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Calibri Light</vt:lpstr>
      <vt:lpstr>Rockwell</vt:lpstr>
      <vt:lpstr>Times New Roman</vt:lpstr>
      <vt:lpstr>Wingdings</vt:lpstr>
      <vt:lpstr>Atlas</vt:lpstr>
      <vt:lpstr>PowerPoint Presentation</vt:lpstr>
      <vt:lpstr>Responsibilities and functions of the Grants and Compliance Department.</vt:lpstr>
      <vt:lpstr>Suppliers Compliance Requirements</vt:lpstr>
      <vt:lpstr>Suppliers Evaluation</vt:lpstr>
      <vt:lpstr>Suppliers 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Memory Benjamin</dc:creator>
  <cp:lastModifiedBy>Yvonne Chinzou</cp:lastModifiedBy>
  <cp:revision>4</cp:revision>
  <dcterms:created xsi:type="dcterms:W3CDTF">2020-11-02T10:09:01Z</dcterms:created>
  <dcterms:modified xsi:type="dcterms:W3CDTF">2022-09-19T15:04:15Z</dcterms:modified>
</cp:coreProperties>
</file>